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6" r:id="rId5"/>
    <p:sldId id="264" r:id="rId6"/>
    <p:sldId id="267" r:id="rId7"/>
    <p:sldId id="268"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B31"/>
    <a:srgbClr val="456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7463"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2/17/2026</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2/17/2026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6442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290176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148024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E4103-F3B8-EFFE-6E7A-FA800B3DC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13899-D3DA-CAC8-2685-8D84FEC7ED2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9F407B7-FB00-9D62-57A9-B9A0535A20CD}"/>
              </a:ext>
            </a:extLst>
          </p:cNvPr>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a:extLst>
              <a:ext uri="{FF2B5EF4-FFF2-40B4-BE49-F238E27FC236}">
                <a16:creationId xmlns:a16="http://schemas.microsoft.com/office/drawing/2014/main" id="{22B00A32-E13C-7209-E157-924874BD641E}"/>
              </a:ext>
            </a:extLst>
          </p:cNvPr>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333085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2/17/2026</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2/17/2026</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2/17/2026</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2/17/2026</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2/17/2026</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2/17/2026</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2/17/2026</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2/17/2026</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2/17/2026</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2/17/2026</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2/17/2026</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0000">
              <a:schemeClr val="accent6">
                <a:lumMod val="95000"/>
                <a:lumOff val="5000"/>
              </a:schemeClr>
            </a:gs>
            <a:gs pos="66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2/17/2026</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Logo&#10;&#10;Description automatically generated">
            <a:extLst>
              <a:ext uri="{FF2B5EF4-FFF2-40B4-BE49-F238E27FC236}">
                <a16:creationId xmlns:a16="http://schemas.microsoft.com/office/drawing/2014/main" id="{4D8997FE-4ED3-4BF8-BFD9-E9C201468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36" y="3633428"/>
            <a:ext cx="1775752" cy="2153456"/>
          </a:xfrm>
          <a:prstGeom prst="rect">
            <a:avLst/>
          </a:prstGeom>
        </p:spPr>
      </p:pic>
      <p:pic>
        <p:nvPicPr>
          <p:cNvPr id="13" name="Picture 12" descr="Shape, logo&#10;&#10;Description automatically generated">
            <a:extLst>
              <a:ext uri="{FF2B5EF4-FFF2-40B4-BE49-F238E27FC236}">
                <a16:creationId xmlns:a16="http://schemas.microsoft.com/office/drawing/2014/main" id="{EBE93DAC-3EDF-42A7-AF69-AA194923E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924" y="52264"/>
            <a:ext cx="1521420" cy="2085360"/>
          </a:xfrm>
          <a:prstGeom prst="rect">
            <a:avLst/>
          </a:prstGeom>
        </p:spPr>
      </p:pic>
      <p:sp>
        <p:nvSpPr>
          <p:cNvPr id="7" name="TextBox 6">
            <a:extLst>
              <a:ext uri="{FF2B5EF4-FFF2-40B4-BE49-F238E27FC236}">
                <a16:creationId xmlns:a16="http://schemas.microsoft.com/office/drawing/2014/main" id="{78321805-5405-4451-A46A-E8A3EC086573}"/>
              </a:ext>
            </a:extLst>
          </p:cNvPr>
          <p:cNvSpPr txBox="1"/>
          <p:nvPr/>
        </p:nvSpPr>
        <p:spPr>
          <a:xfrm>
            <a:off x="4664075" y="4573166"/>
            <a:ext cx="6102671" cy="1169551"/>
          </a:xfrm>
          <a:prstGeom prst="rect">
            <a:avLst/>
          </a:prstGeom>
          <a:noFill/>
        </p:spPr>
        <p:txBody>
          <a:bodyPr wrap="square" rtlCol="0">
            <a:spAutoFit/>
          </a:bodyPr>
          <a:lstStyle/>
          <a:p>
            <a:pPr algn="ctr"/>
            <a:r>
              <a:rPr lang="es-NI" sz="3500" noProof="0" dirty="0">
                <a:solidFill>
                  <a:srgbClr val="FFFF00"/>
                </a:solidFill>
                <a:latin typeface="Times New Roman" panose="02020603050405020304" pitchFamily="18" charset="0"/>
                <a:cs typeface="Times New Roman" panose="02020603050405020304" pitchFamily="18" charset="0"/>
              </a:rPr>
              <a:t>Programa de Educación el la fe </a:t>
            </a:r>
          </a:p>
          <a:p>
            <a:pPr algn="ctr"/>
            <a:r>
              <a:rPr lang="es-NI" sz="3500" noProof="0" dirty="0">
                <a:solidFill>
                  <a:srgbClr val="FFFF00"/>
                </a:solidFill>
                <a:latin typeface="Times New Roman" panose="02020603050405020304" pitchFamily="18" charset="0"/>
                <a:cs typeface="Times New Roman" panose="02020603050405020304" pitchFamily="18" charset="0"/>
              </a:rPr>
              <a:t>para padre y adultos</a:t>
            </a:r>
          </a:p>
        </p:txBody>
      </p:sp>
      <p:pic>
        <p:nvPicPr>
          <p:cNvPr id="10" name="Picture 9" descr="A person wearing a headdress with roses on her head&#10;&#10;AI-generated content may be incorrect.">
            <a:extLst>
              <a:ext uri="{FF2B5EF4-FFF2-40B4-BE49-F238E27FC236}">
                <a16:creationId xmlns:a16="http://schemas.microsoft.com/office/drawing/2014/main" id="{A6A0A721-8924-2E9A-99EC-DF329F24C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723" y="1142617"/>
            <a:ext cx="1819688" cy="2160716"/>
          </a:xfrm>
          <a:prstGeom prst="rect">
            <a:avLst/>
          </a:prstGeom>
        </p:spPr>
      </p:pic>
      <p:pic>
        <p:nvPicPr>
          <p:cNvPr id="12" name="Picture 11" descr="A logo with a bird and a circle&#10;&#10;AI-generated content may be incorrect.">
            <a:extLst>
              <a:ext uri="{FF2B5EF4-FFF2-40B4-BE49-F238E27FC236}">
                <a16:creationId xmlns:a16="http://schemas.microsoft.com/office/drawing/2014/main" id="{34FE727E-F59A-ADF8-62D3-4BE6F38AD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8076" y="262594"/>
            <a:ext cx="1970216" cy="2457592"/>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6073" y="4777145"/>
            <a:ext cx="11139854" cy="657118"/>
          </a:xfrm>
        </p:spPr>
        <p:txBody>
          <a:bodyPr>
            <a:normAutofit/>
          </a:bodyPr>
          <a:lstStyle/>
          <a:p>
            <a:r>
              <a:rPr lang="es-NI" sz="3600" noProof="0" dirty="0">
                <a:solidFill>
                  <a:srgbClr val="00B0F0"/>
                </a:solidFill>
                <a:latin typeface="Franklin Gothic Book" panose="020B0503020102020204" pitchFamily="34" charset="0"/>
                <a:cs typeface="Segoe UI" panose="020B0502040204020203" pitchFamily="34" charset="0"/>
              </a:rPr>
              <a:t>Temas del Curso 2025-2026</a:t>
            </a: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784DDDB-3777-47B6-ADBD-87430753ABC9}"/>
              </a:ext>
            </a:extLst>
          </p:cNvPr>
          <p:cNvSpPr txBox="1"/>
          <p:nvPr/>
        </p:nvSpPr>
        <p:spPr>
          <a:xfrm>
            <a:off x="378068" y="1236518"/>
            <a:ext cx="2417087" cy="2898831"/>
          </a:xfrm>
          <a:prstGeom prst="rect">
            <a:avLst/>
          </a:prstGeom>
          <a:noFill/>
        </p:spPr>
        <p:txBody>
          <a:bodyPr wrap="square" rtlCol="0">
            <a:spAutoFit/>
          </a:bodyPr>
          <a:lstStyle/>
          <a:p>
            <a:endParaRPr lang="es-NI" dirty="0"/>
          </a:p>
        </p:txBody>
      </p:sp>
      <p:pic>
        <p:nvPicPr>
          <p:cNvPr id="15" name="Picture 14" descr="A drawing of a person&#10;&#10;Description automatically generated">
            <a:extLst>
              <a:ext uri="{FF2B5EF4-FFF2-40B4-BE49-F238E27FC236}">
                <a16:creationId xmlns:a16="http://schemas.microsoft.com/office/drawing/2014/main" id="{0CEF7581-0E7D-4AD0-986C-D3C3F631624D}"/>
              </a:ext>
            </a:extLst>
          </p:cNvPr>
          <p:cNvPicPr>
            <a:picLocks noChangeAspect="1"/>
          </p:cNvPicPr>
          <p:nvPr/>
        </p:nvPicPr>
        <p:blipFill>
          <a:blip r:embed="rId3"/>
          <a:stretch>
            <a:fillRect/>
          </a:stretch>
        </p:blipFill>
        <p:spPr>
          <a:xfrm>
            <a:off x="645257" y="4911244"/>
            <a:ext cx="1057490" cy="1274038"/>
          </a:xfrm>
          <a:prstGeom prst="rect">
            <a:avLst/>
          </a:prstGeom>
        </p:spPr>
      </p:pic>
      <p:pic>
        <p:nvPicPr>
          <p:cNvPr id="1029" name="Picture 5" descr="1080x2400 Wallpapers HD">
            <a:extLst>
              <a:ext uri="{FF2B5EF4-FFF2-40B4-BE49-F238E27FC236}">
                <a16:creationId xmlns:a16="http://schemas.microsoft.com/office/drawing/2014/main" id="{55E686D2-57F5-4DBD-885D-F5CD7DC89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38" y="488096"/>
            <a:ext cx="2816564" cy="36515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5498B67-E9B4-4C59-ABB8-B73949D18EC1}"/>
              </a:ext>
            </a:extLst>
          </p:cNvPr>
          <p:cNvSpPr txBox="1"/>
          <p:nvPr/>
        </p:nvSpPr>
        <p:spPr>
          <a:xfrm>
            <a:off x="363783" y="624481"/>
            <a:ext cx="2688716" cy="430887"/>
          </a:xfrm>
          <a:prstGeom prst="rect">
            <a:avLst/>
          </a:prstGeom>
          <a:noFill/>
        </p:spPr>
        <p:txBody>
          <a:bodyPr wrap="square" rtlCol="0">
            <a:spAutoFit/>
          </a:bodyPr>
          <a:lstStyle/>
          <a:p>
            <a:pPr algn="ctr"/>
            <a:r>
              <a:rPr lang="en-US" sz="2200" b="1" dirty="0"/>
              <a:t>SEPTIEMBRE</a:t>
            </a:r>
          </a:p>
        </p:txBody>
      </p:sp>
      <p:sp>
        <p:nvSpPr>
          <p:cNvPr id="38" name="TextBox 37">
            <a:extLst>
              <a:ext uri="{FF2B5EF4-FFF2-40B4-BE49-F238E27FC236}">
                <a16:creationId xmlns:a16="http://schemas.microsoft.com/office/drawing/2014/main" id="{849BB969-37A8-496F-B573-56F8FAC9F4C3}"/>
              </a:ext>
            </a:extLst>
          </p:cNvPr>
          <p:cNvSpPr txBox="1"/>
          <p:nvPr/>
        </p:nvSpPr>
        <p:spPr>
          <a:xfrm>
            <a:off x="1134766" y="1001377"/>
            <a:ext cx="1195142" cy="461665"/>
          </a:xfrm>
          <a:prstGeom prst="rect">
            <a:avLst/>
          </a:prstGeom>
          <a:noFill/>
        </p:spPr>
        <p:txBody>
          <a:bodyPr wrap="square" rtlCol="0">
            <a:spAutoFit/>
          </a:bodyPr>
          <a:lstStyle/>
          <a:p>
            <a:r>
              <a:rPr lang="en-US" sz="2400" b="1" dirty="0"/>
              <a:t>23 / 27</a:t>
            </a:r>
          </a:p>
        </p:txBody>
      </p:sp>
      <p:sp>
        <p:nvSpPr>
          <p:cNvPr id="29" name="TextBox 28">
            <a:extLst>
              <a:ext uri="{FF2B5EF4-FFF2-40B4-BE49-F238E27FC236}">
                <a16:creationId xmlns:a16="http://schemas.microsoft.com/office/drawing/2014/main" id="{277F6220-0896-418E-9F64-9EB65BBD707B}"/>
              </a:ext>
            </a:extLst>
          </p:cNvPr>
          <p:cNvSpPr txBox="1"/>
          <p:nvPr/>
        </p:nvSpPr>
        <p:spPr>
          <a:xfrm>
            <a:off x="620115" y="2525841"/>
            <a:ext cx="2324574" cy="830997"/>
          </a:xfrm>
          <a:prstGeom prst="rect">
            <a:avLst/>
          </a:prstGeom>
          <a:noFill/>
        </p:spPr>
        <p:txBody>
          <a:bodyPr wrap="square">
            <a:spAutoFit/>
          </a:bodyPr>
          <a:lstStyle/>
          <a:p>
            <a:pPr algn="ctr"/>
            <a:r>
              <a:rPr lang="es-NI" sz="2400" b="1" noProof="0" dirty="0">
                <a:solidFill>
                  <a:srgbClr val="FFFF00"/>
                </a:solidFill>
              </a:rPr>
              <a:t>Somos Imagen de Dios</a:t>
            </a:r>
          </a:p>
        </p:txBody>
      </p:sp>
      <p:sp>
        <p:nvSpPr>
          <p:cNvPr id="3" name="TextBox 2">
            <a:extLst>
              <a:ext uri="{FF2B5EF4-FFF2-40B4-BE49-F238E27FC236}">
                <a16:creationId xmlns:a16="http://schemas.microsoft.com/office/drawing/2014/main" id="{4D50B81A-609A-40CB-EE19-9939E1EC0FD1}"/>
              </a:ext>
            </a:extLst>
          </p:cNvPr>
          <p:cNvSpPr txBox="1"/>
          <p:nvPr/>
        </p:nvSpPr>
        <p:spPr>
          <a:xfrm>
            <a:off x="8361052" y="6745611"/>
            <a:ext cx="2769190" cy="1107996"/>
          </a:xfrm>
          <a:prstGeom prst="rect">
            <a:avLst/>
          </a:prstGeom>
          <a:noFill/>
        </p:spPr>
        <p:txBody>
          <a:bodyPr wrap="square" rtlCol="0">
            <a:spAutoFit/>
          </a:bodyPr>
          <a:lstStyle/>
          <a:p>
            <a:pPr algn="ctr"/>
            <a:r>
              <a:rPr lang="en-US" sz="2400" b="1" dirty="0"/>
              <a:t>All Human Life is Worth Respect</a:t>
            </a:r>
            <a:endParaRPr lang="en-US" sz="2400" dirty="0"/>
          </a:p>
          <a:p>
            <a:r>
              <a:rPr lang="en-US" dirty="0"/>
              <a:t> </a:t>
            </a:r>
          </a:p>
        </p:txBody>
      </p:sp>
      <p:sp>
        <p:nvSpPr>
          <p:cNvPr id="5" name="TextBox 4">
            <a:extLst>
              <a:ext uri="{FF2B5EF4-FFF2-40B4-BE49-F238E27FC236}">
                <a16:creationId xmlns:a16="http://schemas.microsoft.com/office/drawing/2014/main" id="{1B8BC40C-FC32-7B06-4D12-F14BC32E2650}"/>
              </a:ext>
            </a:extLst>
          </p:cNvPr>
          <p:cNvSpPr txBox="1"/>
          <p:nvPr/>
        </p:nvSpPr>
        <p:spPr>
          <a:xfrm>
            <a:off x="1788153" y="5843080"/>
            <a:ext cx="8660921" cy="369332"/>
          </a:xfrm>
          <a:prstGeom prst="rect">
            <a:avLst/>
          </a:prstGeom>
          <a:noFill/>
        </p:spPr>
        <p:txBody>
          <a:bodyPr wrap="square">
            <a:spAutoFit/>
          </a:bodyPr>
          <a:lstStyle/>
          <a:p>
            <a:pPr algn="ctr"/>
            <a:r>
              <a:rPr lang="es-NI" sz="1800" noProof="0" dirty="0">
                <a:solidFill>
                  <a:srgbClr val="00B0F0"/>
                </a:solidFill>
                <a:latin typeface="Franklin Gothic Book" panose="020B0503020102020204" pitchFamily="34" charset="0"/>
                <a:cs typeface="Segoe UI" panose="020B0502040204020203" pitchFamily="34" charset="0"/>
              </a:rPr>
              <a:t>Horarios: Martes: 6:45 pm a 8:45 pm </a:t>
            </a:r>
            <a:r>
              <a:rPr lang="es-NI" noProof="0" dirty="0">
                <a:solidFill>
                  <a:srgbClr val="00B0F0"/>
                </a:solidFill>
                <a:latin typeface="Franklin Gothic Book" panose="020B0503020102020204" pitchFamily="34" charset="0"/>
                <a:cs typeface="Segoe UI" panose="020B0502040204020203" pitchFamily="34" charset="0"/>
              </a:rPr>
              <a:t>o </a:t>
            </a:r>
            <a:r>
              <a:rPr lang="es-NI" sz="1800" noProof="0" dirty="0">
                <a:solidFill>
                  <a:srgbClr val="00B0F0"/>
                </a:solidFill>
                <a:latin typeface="Franklin Gothic Book" panose="020B0503020102020204" pitchFamily="34" charset="0"/>
                <a:cs typeface="Segoe UI" panose="020B0502040204020203" pitchFamily="34" charset="0"/>
              </a:rPr>
              <a:t>Sábados  9 am a 11 am en el Salón Parroquial</a:t>
            </a:r>
          </a:p>
        </p:txBody>
      </p:sp>
      <p:pic>
        <p:nvPicPr>
          <p:cNvPr id="6" name="Picture 4" descr="Adam Brown: Over 152 Royalty-Free Licensable Stock Illustrations &amp; Drawings  | Shutterstock">
            <a:extLst>
              <a:ext uri="{FF2B5EF4-FFF2-40B4-BE49-F238E27FC236}">
                <a16:creationId xmlns:a16="http://schemas.microsoft.com/office/drawing/2014/main" id="{4BCCDB7A-B9E1-5964-EF8A-72B3021C9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437" y="497745"/>
            <a:ext cx="2792574" cy="363511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859BB2B-BF9E-4C5D-A116-273CC55E064A}"/>
              </a:ext>
            </a:extLst>
          </p:cNvPr>
          <p:cNvSpPr txBox="1"/>
          <p:nvPr/>
        </p:nvSpPr>
        <p:spPr>
          <a:xfrm>
            <a:off x="3380814" y="593703"/>
            <a:ext cx="2417087" cy="461665"/>
          </a:xfrm>
          <a:prstGeom prst="rect">
            <a:avLst/>
          </a:prstGeom>
          <a:noFill/>
        </p:spPr>
        <p:txBody>
          <a:bodyPr wrap="square" rtlCol="0">
            <a:spAutoFit/>
          </a:bodyPr>
          <a:lstStyle/>
          <a:p>
            <a:pPr algn="ctr"/>
            <a:r>
              <a:rPr lang="es-NI" sz="2400" b="1" dirty="0">
                <a:solidFill>
                  <a:srgbClr val="002060"/>
                </a:solidFill>
              </a:rPr>
              <a:t>OCTUBRE</a:t>
            </a:r>
          </a:p>
        </p:txBody>
      </p:sp>
      <p:sp>
        <p:nvSpPr>
          <p:cNvPr id="37" name="TextBox 36">
            <a:extLst>
              <a:ext uri="{FF2B5EF4-FFF2-40B4-BE49-F238E27FC236}">
                <a16:creationId xmlns:a16="http://schemas.microsoft.com/office/drawing/2014/main" id="{8228C6DA-8625-49B9-8E68-0B35FBD26397}"/>
              </a:ext>
            </a:extLst>
          </p:cNvPr>
          <p:cNvSpPr txBox="1"/>
          <p:nvPr/>
        </p:nvSpPr>
        <p:spPr>
          <a:xfrm>
            <a:off x="4015435" y="904027"/>
            <a:ext cx="1667968" cy="461665"/>
          </a:xfrm>
          <a:prstGeom prst="rect">
            <a:avLst/>
          </a:prstGeom>
          <a:noFill/>
        </p:spPr>
        <p:txBody>
          <a:bodyPr wrap="square" rtlCol="0">
            <a:spAutoFit/>
          </a:bodyPr>
          <a:lstStyle/>
          <a:p>
            <a:r>
              <a:rPr lang="en-US" sz="2400" b="1" dirty="0">
                <a:solidFill>
                  <a:srgbClr val="002060"/>
                </a:solidFill>
              </a:rPr>
              <a:t>14 / 18</a:t>
            </a:r>
          </a:p>
        </p:txBody>
      </p:sp>
      <p:sp>
        <p:nvSpPr>
          <p:cNvPr id="7" name="TextBox 6">
            <a:extLst>
              <a:ext uri="{FF2B5EF4-FFF2-40B4-BE49-F238E27FC236}">
                <a16:creationId xmlns:a16="http://schemas.microsoft.com/office/drawing/2014/main" id="{2DCCFB13-E5E0-4FE8-87DD-65362ACF2472}"/>
              </a:ext>
            </a:extLst>
          </p:cNvPr>
          <p:cNvSpPr txBox="1"/>
          <p:nvPr/>
        </p:nvSpPr>
        <p:spPr>
          <a:xfrm>
            <a:off x="3721963" y="3282845"/>
            <a:ext cx="903695" cy="461665"/>
          </a:xfrm>
          <a:prstGeom prst="rect">
            <a:avLst/>
          </a:prstGeom>
          <a:noFill/>
        </p:spPr>
        <p:txBody>
          <a:bodyPr wrap="square" rtlCol="0">
            <a:spAutoFit/>
          </a:bodyPr>
          <a:lstStyle/>
          <a:p>
            <a:r>
              <a:rPr lang="en-US" sz="2400" b="1" dirty="0">
                <a:solidFill>
                  <a:schemeClr val="accent4">
                    <a:lumMod val="50000"/>
                  </a:schemeClr>
                </a:solidFill>
              </a:rPr>
              <a:t>Dios</a:t>
            </a:r>
          </a:p>
        </p:txBody>
      </p:sp>
      <p:pic>
        <p:nvPicPr>
          <p:cNvPr id="9" name="Picture 2" descr="Respect Life">
            <a:extLst>
              <a:ext uri="{FF2B5EF4-FFF2-40B4-BE49-F238E27FC236}">
                <a16:creationId xmlns:a16="http://schemas.microsoft.com/office/drawing/2014/main" id="{82A01390-1483-89FD-2D98-C869D2A1DB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9769" y="462701"/>
            <a:ext cx="2904737" cy="365759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67772ED-C352-4DC6-9BD8-50F42BA5A3B7}"/>
              </a:ext>
            </a:extLst>
          </p:cNvPr>
          <p:cNvSpPr txBox="1"/>
          <p:nvPr/>
        </p:nvSpPr>
        <p:spPr>
          <a:xfrm>
            <a:off x="9234314" y="2941339"/>
            <a:ext cx="2695646" cy="461665"/>
          </a:xfrm>
          <a:prstGeom prst="rect">
            <a:avLst/>
          </a:prstGeom>
          <a:noFill/>
        </p:spPr>
        <p:txBody>
          <a:bodyPr wrap="square">
            <a:spAutoFit/>
          </a:bodyPr>
          <a:lstStyle/>
          <a:p>
            <a:pPr algn="ctr"/>
            <a:r>
              <a:rPr lang="es-NI" sz="2400" b="1" dirty="0">
                <a:solidFill>
                  <a:schemeClr val="accent5">
                    <a:lumMod val="20000"/>
                    <a:lumOff val="80000"/>
                  </a:schemeClr>
                </a:solidFill>
              </a:rPr>
              <a:t>NOVIEMBRE</a:t>
            </a:r>
          </a:p>
        </p:txBody>
      </p:sp>
      <p:sp>
        <p:nvSpPr>
          <p:cNvPr id="36" name="TextBox 35">
            <a:extLst>
              <a:ext uri="{FF2B5EF4-FFF2-40B4-BE49-F238E27FC236}">
                <a16:creationId xmlns:a16="http://schemas.microsoft.com/office/drawing/2014/main" id="{F198FBFA-8646-4080-8FA9-DB79E5380EA1}"/>
              </a:ext>
            </a:extLst>
          </p:cNvPr>
          <p:cNvSpPr txBox="1"/>
          <p:nvPr/>
        </p:nvSpPr>
        <p:spPr>
          <a:xfrm>
            <a:off x="9982200" y="3330414"/>
            <a:ext cx="1294754" cy="461665"/>
          </a:xfrm>
          <a:prstGeom prst="rect">
            <a:avLst/>
          </a:prstGeom>
          <a:noFill/>
        </p:spPr>
        <p:txBody>
          <a:bodyPr wrap="square" rtlCol="0">
            <a:spAutoFit/>
          </a:bodyPr>
          <a:lstStyle/>
          <a:p>
            <a:r>
              <a:rPr lang="en-US" sz="2400" b="1" dirty="0">
                <a:solidFill>
                  <a:schemeClr val="bg1"/>
                </a:solidFill>
              </a:rPr>
              <a:t>18 / 22</a:t>
            </a:r>
          </a:p>
        </p:txBody>
      </p:sp>
      <p:sp>
        <p:nvSpPr>
          <p:cNvPr id="8" name="TextBox 7">
            <a:extLst>
              <a:ext uri="{FF2B5EF4-FFF2-40B4-BE49-F238E27FC236}">
                <a16:creationId xmlns:a16="http://schemas.microsoft.com/office/drawing/2014/main" id="{558422FC-F6A5-278A-50E3-FD117BF63B9D}"/>
              </a:ext>
            </a:extLst>
          </p:cNvPr>
          <p:cNvSpPr txBox="1"/>
          <p:nvPr/>
        </p:nvSpPr>
        <p:spPr>
          <a:xfrm>
            <a:off x="602905" y="1689383"/>
            <a:ext cx="2324574" cy="461665"/>
          </a:xfrm>
          <a:prstGeom prst="rect">
            <a:avLst/>
          </a:prstGeom>
          <a:noFill/>
        </p:spPr>
        <p:txBody>
          <a:bodyPr wrap="square">
            <a:spAutoFit/>
          </a:bodyPr>
          <a:lstStyle/>
          <a:p>
            <a:pPr algn="ctr"/>
            <a:r>
              <a:rPr lang="es-NI" sz="2400" b="1" noProof="0" dirty="0">
                <a:solidFill>
                  <a:srgbClr val="FFFF00"/>
                </a:solidFill>
              </a:rPr>
              <a:t>Quien soy yo</a:t>
            </a:r>
          </a:p>
        </p:txBody>
      </p:sp>
      <p:pic>
        <p:nvPicPr>
          <p:cNvPr id="10" name="Picture 10" descr="Pastel Colors HD desktop wallpaper : Fullscreen : Mobile | Purple wallpaper  iphone, Creative graphics, Pastel wallpaper">
            <a:extLst>
              <a:ext uri="{FF2B5EF4-FFF2-40B4-BE49-F238E27FC236}">
                <a16:creationId xmlns:a16="http://schemas.microsoft.com/office/drawing/2014/main" id="{11BC6FCC-9675-75C5-378E-0C9F51CC27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1363" y="498881"/>
            <a:ext cx="2814601" cy="36407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VIRTUS-Logo-Final.2c | AmericanChecked">
            <a:extLst>
              <a:ext uri="{FF2B5EF4-FFF2-40B4-BE49-F238E27FC236}">
                <a16:creationId xmlns:a16="http://schemas.microsoft.com/office/drawing/2014/main" id="{26E41AE6-170F-E20C-64DC-FC6629749D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2828" y="1463042"/>
            <a:ext cx="2581800" cy="15148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7A659B7-7722-ECCA-0E7A-FC11E5051862}"/>
              </a:ext>
            </a:extLst>
          </p:cNvPr>
          <p:cNvSpPr txBox="1"/>
          <p:nvPr/>
        </p:nvSpPr>
        <p:spPr>
          <a:xfrm>
            <a:off x="6189092" y="543657"/>
            <a:ext cx="2799142" cy="923330"/>
          </a:xfrm>
          <a:prstGeom prst="rect">
            <a:avLst/>
          </a:prstGeom>
          <a:noFill/>
        </p:spPr>
        <p:txBody>
          <a:bodyPr wrap="square" rtlCol="0">
            <a:spAutoFit/>
          </a:bodyPr>
          <a:lstStyle/>
          <a:p>
            <a:pPr algn="ctr"/>
            <a:r>
              <a:rPr lang="es-NI" b="1" noProof="0" dirty="0">
                <a:solidFill>
                  <a:srgbClr val="002060"/>
                </a:solidFill>
              </a:rPr>
              <a:t>TALLER DE VIRTUS</a:t>
            </a:r>
          </a:p>
          <a:p>
            <a:pPr algn="ctr"/>
            <a:r>
              <a:rPr lang="es-NI" b="1" noProof="0" dirty="0">
                <a:solidFill>
                  <a:srgbClr val="002060"/>
                </a:solidFill>
              </a:rPr>
              <a:t>MARTES OCTUBRE 1</a:t>
            </a:r>
          </a:p>
          <a:p>
            <a:pPr algn="ctr"/>
            <a:r>
              <a:rPr lang="es-NI" b="1" noProof="0" dirty="0">
                <a:solidFill>
                  <a:srgbClr val="002060"/>
                </a:solidFill>
              </a:rPr>
              <a:t>SESIÓN EN ESPA</a:t>
            </a:r>
            <a:r>
              <a:rPr lang="es-NI" b="1" dirty="0">
                <a:solidFill>
                  <a:srgbClr val="002060"/>
                </a:solidFill>
              </a:rPr>
              <a:t>ÑOL</a:t>
            </a:r>
            <a:endParaRPr lang="es-NI" b="1" noProof="0" dirty="0">
              <a:solidFill>
                <a:srgbClr val="002060"/>
              </a:solidFill>
            </a:endParaRPr>
          </a:p>
        </p:txBody>
      </p:sp>
      <p:sp>
        <p:nvSpPr>
          <p:cNvPr id="23" name="TextBox 22">
            <a:extLst>
              <a:ext uri="{FF2B5EF4-FFF2-40B4-BE49-F238E27FC236}">
                <a16:creationId xmlns:a16="http://schemas.microsoft.com/office/drawing/2014/main" id="{B21ED4F4-4E6A-6156-2E06-96C0DEE1B9AF}"/>
              </a:ext>
            </a:extLst>
          </p:cNvPr>
          <p:cNvSpPr txBox="1"/>
          <p:nvPr/>
        </p:nvSpPr>
        <p:spPr>
          <a:xfrm>
            <a:off x="6167819" y="3084455"/>
            <a:ext cx="2869435" cy="923330"/>
          </a:xfrm>
          <a:prstGeom prst="rect">
            <a:avLst/>
          </a:prstGeom>
          <a:noFill/>
        </p:spPr>
        <p:txBody>
          <a:bodyPr wrap="square">
            <a:spAutoFit/>
          </a:bodyPr>
          <a:lstStyle/>
          <a:p>
            <a:pPr algn="ctr"/>
            <a:r>
              <a:rPr lang="en-US" b="1" dirty="0">
                <a:solidFill>
                  <a:srgbClr val="FFFF00"/>
                </a:solidFill>
              </a:rPr>
              <a:t>TALLER DE VIRTUS</a:t>
            </a:r>
          </a:p>
          <a:p>
            <a:pPr algn="ctr"/>
            <a:r>
              <a:rPr lang="en-US" b="1" dirty="0">
                <a:solidFill>
                  <a:srgbClr val="FFFF00"/>
                </a:solidFill>
              </a:rPr>
              <a:t>JUEVES NOVIEMBRE </a:t>
            </a:r>
            <a:r>
              <a:rPr lang="es-NI" b="1" dirty="0">
                <a:solidFill>
                  <a:srgbClr val="FFFF00"/>
                </a:solidFill>
              </a:rPr>
              <a:t>13</a:t>
            </a:r>
            <a:endParaRPr lang="en-US" b="1" dirty="0">
              <a:solidFill>
                <a:srgbClr val="FFFF00"/>
              </a:solidFill>
            </a:endParaRPr>
          </a:p>
          <a:p>
            <a:pPr algn="ctr"/>
            <a:r>
              <a:rPr lang="en-US" b="1" dirty="0">
                <a:solidFill>
                  <a:srgbClr val="FFFF00"/>
                </a:solidFill>
              </a:rPr>
              <a:t>INGLES &amp; ESPAÑOL        </a:t>
            </a:r>
          </a:p>
        </p:txBody>
      </p:sp>
    </p:spTree>
    <p:extLst>
      <p:ext uri="{BB962C8B-B14F-4D97-AF65-F5344CB8AC3E}">
        <p14:creationId xmlns:p14="http://schemas.microsoft.com/office/powerpoint/2010/main" val="237296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784DDDB-3777-47B6-ADBD-87430753ABC9}"/>
              </a:ext>
            </a:extLst>
          </p:cNvPr>
          <p:cNvSpPr txBox="1"/>
          <p:nvPr/>
        </p:nvSpPr>
        <p:spPr>
          <a:xfrm>
            <a:off x="332238" y="667002"/>
            <a:ext cx="420937" cy="2122172"/>
          </a:xfrm>
          <a:prstGeom prst="rect">
            <a:avLst/>
          </a:prstGeom>
          <a:noFill/>
        </p:spPr>
        <p:txBody>
          <a:bodyPr wrap="square" rtlCol="0">
            <a:spAutoFit/>
          </a:bodyPr>
          <a:lstStyle/>
          <a:p>
            <a:endParaRPr lang="es-NI" dirty="0"/>
          </a:p>
        </p:txBody>
      </p:sp>
      <p:pic>
        <p:nvPicPr>
          <p:cNvPr id="15" name="Picture 14" descr="A drawing of a person&#10;&#10;Description automatically generated">
            <a:extLst>
              <a:ext uri="{FF2B5EF4-FFF2-40B4-BE49-F238E27FC236}">
                <a16:creationId xmlns:a16="http://schemas.microsoft.com/office/drawing/2014/main" id="{0CEF7581-0E7D-4AD0-986C-D3C3F631624D}"/>
              </a:ext>
            </a:extLst>
          </p:cNvPr>
          <p:cNvPicPr>
            <a:picLocks noChangeAspect="1"/>
          </p:cNvPicPr>
          <p:nvPr/>
        </p:nvPicPr>
        <p:blipFill>
          <a:blip r:embed="rId3"/>
          <a:stretch>
            <a:fillRect/>
          </a:stretch>
        </p:blipFill>
        <p:spPr>
          <a:xfrm>
            <a:off x="645257" y="4911244"/>
            <a:ext cx="1057490" cy="1274038"/>
          </a:xfrm>
          <a:prstGeom prst="rect">
            <a:avLst/>
          </a:prstGeom>
        </p:spPr>
      </p:pic>
      <p:pic>
        <p:nvPicPr>
          <p:cNvPr id="2056" name="Picture 8" descr="La caída del hombre en Edén | literaturabautista.com">
            <a:extLst>
              <a:ext uri="{FF2B5EF4-FFF2-40B4-BE49-F238E27FC236}">
                <a16:creationId xmlns:a16="http://schemas.microsoft.com/office/drawing/2014/main" id="{48944617-EDB2-4F29-82F6-1759A2FE7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893" y="503255"/>
            <a:ext cx="2783923" cy="363209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99AC11B2-4959-4D50-9935-FEA68D1D11EA}"/>
              </a:ext>
            </a:extLst>
          </p:cNvPr>
          <p:cNvSpPr txBox="1"/>
          <p:nvPr/>
        </p:nvSpPr>
        <p:spPr>
          <a:xfrm>
            <a:off x="5863920" y="1569861"/>
            <a:ext cx="2681332" cy="830997"/>
          </a:xfrm>
          <a:prstGeom prst="rect">
            <a:avLst/>
          </a:prstGeom>
          <a:noFill/>
        </p:spPr>
        <p:txBody>
          <a:bodyPr wrap="square" rtlCol="0">
            <a:spAutoFit/>
          </a:bodyPr>
          <a:lstStyle/>
          <a:p>
            <a:pPr algn="ctr"/>
            <a:r>
              <a:rPr lang="es-NI" sz="2400" b="1" noProof="0" dirty="0">
                <a:solidFill>
                  <a:srgbClr val="FF0000"/>
                </a:solidFill>
              </a:rPr>
              <a:t>La caída del hombre</a:t>
            </a:r>
          </a:p>
        </p:txBody>
      </p:sp>
      <p:sp>
        <p:nvSpPr>
          <p:cNvPr id="17" name="TextBox 16">
            <a:extLst>
              <a:ext uri="{FF2B5EF4-FFF2-40B4-BE49-F238E27FC236}">
                <a16:creationId xmlns:a16="http://schemas.microsoft.com/office/drawing/2014/main" id="{6859BB2B-BF9E-4C5D-A116-273CC55E064A}"/>
              </a:ext>
            </a:extLst>
          </p:cNvPr>
          <p:cNvSpPr txBox="1"/>
          <p:nvPr/>
        </p:nvSpPr>
        <p:spPr>
          <a:xfrm>
            <a:off x="9164657" y="464868"/>
            <a:ext cx="1673712" cy="461665"/>
          </a:xfrm>
          <a:prstGeom prst="rect">
            <a:avLst/>
          </a:prstGeom>
          <a:noFill/>
        </p:spPr>
        <p:txBody>
          <a:bodyPr wrap="square" rtlCol="0">
            <a:spAutoFit/>
          </a:bodyPr>
          <a:lstStyle/>
          <a:p>
            <a:pPr algn="ctr"/>
            <a:r>
              <a:rPr lang="es-NI" sz="2400" b="1" dirty="0">
                <a:solidFill>
                  <a:srgbClr val="FFC000"/>
                </a:solidFill>
              </a:rPr>
              <a:t>FEBRERO</a:t>
            </a:r>
          </a:p>
        </p:txBody>
      </p:sp>
      <p:sp>
        <p:nvSpPr>
          <p:cNvPr id="37" name="TextBox 36">
            <a:extLst>
              <a:ext uri="{FF2B5EF4-FFF2-40B4-BE49-F238E27FC236}">
                <a16:creationId xmlns:a16="http://schemas.microsoft.com/office/drawing/2014/main" id="{8228C6DA-8625-49B9-8E68-0B35FBD26397}"/>
              </a:ext>
            </a:extLst>
          </p:cNvPr>
          <p:cNvSpPr txBox="1"/>
          <p:nvPr/>
        </p:nvSpPr>
        <p:spPr>
          <a:xfrm>
            <a:off x="10614611" y="477749"/>
            <a:ext cx="1202250" cy="461665"/>
          </a:xfrm>
          <a:prstGeom prst="rect">
            <a:avLst/>
          </a:prstGeom>
          <a:noFill/>
        </p:spPr>
        <p:txBody>
          <a:bodyPr wrap="square" rtlCol="0">
            <a:spAutoFit/>
          </a:bodyPr>
          <a:lstStyle/>
          <a:p>
            <a:r>
              <a:rPr lang="en-US" sz="2400" b="1" dirty="0">
                <a:solidFill>
                  <a:srgbClr val="FFC000"/>
                </a:solidFill>
              </a:rPr>
              <a:t>10 /  14</a:t>
            </a:r>
          </a:p>
        </p:txBody>
      </p:sp>
      <p:sp>
        <p:nvSpPr>
          <p:cNvPr id="14" name="TextBox 13">
            <a:extLst>
              <a:ext uri="{FF2B5EF4-FFF2-40B4-BE49-F238E27FC236}">
                <a16:creationId xmlns:a16="http://schemas.microsoft.com/office/drawing/2014/main" id="{55498B67-E9B4-4C59-ABB8-B73949D18EC1}"/>
              </a:ext>
            </a:extLst>
          </p:cNvPr>
          <p:cNvSpPr txBox="1"/>
          <p:nvPr/>
        </p:nvSpPr>
        <p:spPr>
          <a:xfrm>
            <a:off x="6306043" y="466397"/>
            <a:ext cx="1901814" cy="769441"/>
          </a:xfrm>
          <a:prstGeom prst="rect">
            <a:avLst/>
          </a:prstGeom>
          <a:noFill/>
        </p:spPr>
        <p:txBody>
          <a:bodyPr wrap="square" rtlCol="0">
            <a:spAutoFit/>
          </a:bodyPr>
          <a:lstStyle/>
          <a:p>
            <a:pPr algn="ctr"/>
            <a:endParaRPr lang="en-US" sz="2200" b="1" dirty="0"/>
          </a:p>
          <a:p>
            <a:pPr algn="ctr"/>
            <a:r>
              <a:rPr lang="en-US" sz="2200" b="1" dirty="0">
                <a:solidFill>
                  <a:srgbClr val="FF0000"/>
                </a:solidFill>
              </a:rPr>
              <a:t>ENERO </a:t>
            </a:r>
          </a:p>
        </p:txBody>
      </p:sp>
      <p:sp>
        <p:nvSpPr>
          <p:cNvPr id="38" name="TextBox 37">
            <a:extLst>
              <a:ext uri="{FF2B5EF4-FFF2-40B4-BE49-F238E27FC236}">
                <a16:creationId xmlns:a16="http://schemas.microsoft.com/office/drawing/2014/main" id="{849BB969-37A8-496F-B573-56F8FAC9F4C3}"/>
              </a:ext>
            </a:extLst>
          </p:cNvPr>
          <p:cNvSpPr txBox="1"/>
          <p:nvPr/>
        </p:nvSpPr>
        <p:spPr>
          <a:xfrm>
            <a:off x="6696675" y="1058780"/>
            <a:ext cx="1690840" cy="461665"/>
          </a:xfrm>
          <a:prstGeom prst="rect">
            <a:avLst/>
          </a:prstGeom>
          <a:noFill/>
        </p:spPr>
        <p:txBody>
          <a:bodyPr wrap="square" rtlCol="0">
            <a:spAutoFit/>
          </a:bodyPr>
          <a:lstStyle/>
          <a:p>
            <a:r>
              <a:rPr lang="en-US" sz="2400" b="1" dirty="0">
                <a:solidFill>
                  <a:srgbClr val="FF0000"/>
                </a:solidFill>
              </a:rPr>
              <a:t>27 / 31</a:t>
            </a:r>
          </a:p>
        </p:txBody>
      </p:sp>
      <p:pic>
        <p:nvPicPr>
          <p:cNvPr id="1026" name="Picture 2" descr="Conjunto de iconos de los siete sacramentos de la Iglesia Católica | Vector  Premium">
            <a:extLst>
              <a:ext uri="{FF2B5EF4-FFF2-40B4-BE49-F238E27FC236}">
                <a16:creationId xmlns:a16="http://schemas.microsoft.com/office/drawing/2014/main" id="{05C6D758-15A6-D55E-9799-41582319A1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4657" y="1578462"/>
            <a:ext cx="2790798" cy="25568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F5168D-80CE-9A10-9C95-DC78C1AB1379}"/>
              </a:ext>
            </a:extLst>
          </p:cNvPr>
          <p:cNvSpPr txBox="1"/>
          <p:nvPr/>
        </p:nvSpPr>
        <p:spPr>
          <a:xfrm>
            <a:off x="8967536" y="795419"/>
            <a:ext cx="2417087" cy="830997"/>
          </a:xfrm>
          <a:prstGeom prst="rect">
            <a:avLst/>
          </a:prstGeom>
          <a:noFill/>
        </p:spPr>
        <p:txBody>
          <a:bodyPr wrap="square" rtlCol="0">
            <a:spAutoFit/>
          </a:bodyPr>
          <a:lstStyle/>
          <a:p>
            <a:pPr algn="ctr"/>
            <a:r>
              <a:rPr lang="es-NI" sz="2400" b="1" dirty="0">
                <a:solidFill>
                  <a:srgbClr val="FFC000"/>
                </a:solidFill>
              </a:rPr>
              <a:t>LOS SACRAMENTOS</a:t>
            </a:r>
          </a:p>
        </p:txBody>
      </p:sp>
      <p:sp>
        <p:nvSpPr>
          <p:cNvPr id="12" name="Title 1">
            <a:extLst>
              <a:ext uri="{FF2B5EF4-FFF2-40B4-BE49-F238E27FC236}">
                <a16:creationId xmlns:a16="http://schemas.microsoft.com/office/drawing/2014/main" id="{DB6116EC-40A2-DB2F-3F0F-92EE44698A26}"/>
              </a:ext>
            </a:extLst>
          </p:cNvPr>
          <p:cNvSpPr txBox="1">
            <a:spLocks/>
          </p:cNvSpPr>
          <p:nvPr/>
        </p:nvSpPr>
        <p:spPr>
          <a:xfrm>
            <a:off x="526073" y="4777145"/>
            <a:ext cx="11139854" cy="657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NI" sz="3600" dirty="0">
                <a:solidFill>
                  <a:srgbClr val="00B0F0"/>
                </a:solidFill>
                <a:latin typeface="Franklin Gothic Book" panose="020B0503020102020204" pitchFamily="34" charset="0"/>
                <a:cs typeface="Segoe UI" panose="020B0502040204020203" pitchFamily="34" charset="0"/>
              </a:rPr>
              <a:t>Temas del Curso 2025-2026</a:t>
            </a:r>
          </a:p>
        </p:txBody>
      </p:sp>
      <p:sp>
        <p:nvSpPr>
          <p:cNvPr id="13" name="TextBox 12">
            <a:extLst>
              <a:ext uri="{FF2B5EF4-FFF2-40B4-BE49-F238E27FC236}">
                <a16:creationId xmlns:a16="http://schemas.microsoft.com/office/drawing/2014/main" id="{C9185BC6-7F22-90DC-79C2-55EBAE4FDC97}"/>
              </a:ext>
            </a:extLst>
          </p:cNvPr>
          <p:cNvSpPr txBox="1"/>
          <p:nvPr/>
        </p:nvSpPr>
        <p:spPr>
          <a:xfrm>
            <a:off x="1788153" y="5843080"/>
            <a:ext cx="8660921" cy="369332"/>
          </a:xfrm>
          <a:prstGeom prst="rect">
            <a:avLst/>
          </a:prstGeom>
          <a:noFill/>
        </p:spPr>
        <p:txBody>
          <a:bodyPr wrap="square">
            <a:spAutoFit/>
          </a:bodyPr>
          <a:lstStyle/>
          <a:p>
            <a:pPr algn="ctr"/>
            <a:r>
              <a:rPr lang="es-NI" sz="1800" noProof="0" dirty="0">
                <a:solidFill>
                  <a:srgbClr val="00B0F0"/>
                </a:solidFill>
                <a:latin typeface="Franklin Gothic Book" panose="020B0503020102020204" pitchFamily="34" charset="0"/>
                <a:cs typeface="Segoe UI" panose="020B0502040204020203" pitchFamily="34" charset="0"/>
              </a:rPr>
              <a:t>Horarios: Martes: 6:45 pm a 8:45 pm </a:t>
            </a:r>
            <a:r>
              <a:rPr lang="es-NI" noProof="0" dirty="0">
                <a:solidFill>
                  <a:srgbClr val="00B0F0"/>
                </a:solidFill>
                <a:latin typeface="Franklin Gothic Book" panose="020B0503020102020204" pitchFamily="34" charset="0"/>
                <a:cs typeface="Segoe UI" panose="020B0502040204020203" pitchFamily="34" charset="0"/>
              </a:rPr>
              <a:t>o </a:t>
            </a:r>
            <a:r>
              <a:rPr lang="es-NI" sz="1800" noProof="0" dirty="0">
                <a:solidFill>
                  <a:srgbClr val="00B0F0"/>
                </a:solidFill>
                <a:latin typeface="Franklin Gothic Book" panose="020B0503020102020204" pitchFamily="34" charset="0"/>
                <a:cs typeface="Segoe UI" panose="020B0502040204020203" pitchFamily="34" charset="0"/>
              </a:rPr>
              <a:t>Sábados  9 am a 11 am en el Salón Parroquial</a:t>
            </a:r>
          </a:p>
        </p:txBody>
      </p:sp>
      <p:pic>
        <p:nvPicPr>
          <p:cNvPr id="1031" name="Picture 7" descr="42+] 1080x2400 Wallpapers on WallpaperSafari">
            <a:extLst>
              <a:ext uri="{FF2B5EF4-FFF2-40B4-BE49-F238E27FC236}">
                <a16:creationId xmlns:a16="http://schemas.microsoft.com/office/drawing/2014/main" id="{5EBB887A-6304-4681-BB39-449532BA9C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10" y="503255"/>
            <a:ext cx="2837539" cy="362010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3C26C38-C967-4F01-A9BC-B556F1DF21A6}"/>
              </a:ext>
            </a:extLst>
          </p:cNvPr>
          <p:cNvSpPr txBox="1"/>
          <p:nvPr/>
        </p:nvSpPr>
        <p:spPr>
          <a:xfrm>
            <a:off x="508602" y="645588"/>
            <a:ext cx="2231953" cy="461665"/>
          </a:xfrm>
          <a:prstGeom prst="rect">
            <a:avLst/>
          </a:prstGeom>
          <a:noFill/>
        </p:spPr>
        <p:txBody>
          <a:bodyPr wrap="square">
            <a:spAutoFit/>
          </a:bodyPr>
          <a:lstStyle/>
          <a:p>
            <a:pPr algn="ctr"/>
            <a:r>
              <a:rPr lang="es-NI" sz="2400" b="1" dirty="0">
                <a:solidFill>
                  <a:srgbClr val="FFFF00"/>
                </a:solidFill>
              </a:rPr>
              <a:t>DICIEMBRE</a:t>
            </a:r>
          </a:p>
        </p:txBody>
      </p:sp>
      <p:sp>
        <p:nvSpPr>
          <p:cNvPr id="23" name="TextBox 22">
            <a:extLst>
              <a:ext uri="{FF2B5EF4-FFF2-40B4-BE49-F238E27FC236}">
                <a16:creationId xmlns:a16="http://schemas.microsoft.com/office/drawing/2014/main" id="{D0AB1A7B-05BC-4CAE-BC9F-524DFE6776C5}"/>
              </a:ext>
            </a:extLst>
          </p:cNvPr>
          <p:cNvSpPr txBox="1"/>
          <p:nvPr/>
        </p:nvSpPr>
        <p:spPr>
          <a:xfrm>
            <a:off x="1169611" y="1049854"/>
            <a:ext cx="1148042" cy="461665"/>
          </a:xfrm>
          <a:prstGeom prst="rect">
            <a:avLst/>
          </a:prstGeom>
          <a:noFill/>
        </p:spPr>
        <p:txBody>
          <a:bodyPr wrap="square" rtlCol="0">
            <a:spAutoFit/>
          </a:bodyPr>
          <a:lstStyle/>
          <a:p>
            <a:r>
              <a:rPr lang="en-US" sz="2400" b="1" dirty="0">
                <a:solidFill>
                  <a:srgbClr val="FFFF00"/>
                </a:solidFill>
              </a:rPr>
              <a:t>9 / 13</a:t>
            </a:r>
          </a:p>
        </p:txBody>
      </p:sp>
      <p:pic>
        <p:nvPicPr>
          <p:cNvPr id="40" name="Picture 39" descr="Bible clipart image ">
            <a:extLst>
              <a:ext uri="{FF2B5EF4-FFF2-40B4-BE49-F238E27FC236}">
                <a16:creationId xmlns:a16="http://schemas.microsoft.com/office/drawing/2014/main" id="{22714963-C855-4842-8AE8-D4F043833D2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68460" y="1479049"/>
            <a:ext cx="1209863" cy="1187755"/>
          </a:xfrm>
          <a:prstGeom prst="rect">
            <a:avLst/>
          </a:prstGeom>
          <a:noFill/>
          <a:ln>
            <a:noFill/>
          </a:ln>
        </p:spPr>
      </p:pic>
      <p:sp>
        <p:nvSpPr>
          <p:cNvPr id="25" name="TextBox 24">
            <a:extLst>
              <a:ext uri="{FF2B5EF4-FFF2-40B4-BE49-F238E27FC236}">
                <a16:creationId xmlns:a16="http://schemas.microsoft.com/office/drawing/2014/main" id="{F5B8364C-71BC-4B1D-94C7-D7DEA9DED3C8}"/>
              </a:ext>
            </a:extLst>
          </p:cNvPr>
          <p:cNvSpPr txBox="1"/>
          <p:nvPr/>
        </p:nvSpPr>
        <p:spPr>
          <a:xfrm>
            <a:off x="281853" y="2959324"/>
            <a:ext cx="2548743" cy="830997"/>
          </a:xfrm>
          <a:prstGeom prst="rect">
            <a:avLst/>
          </a:prstGeom>
          <a:noFill/>
        </p:spPr>
        <p:txBody>
          <a:bodyPr wrap="square">
            <a:spAutoFit/>
          </a:bodyPr>
          <a:lstStyle/>
          <a:p>
            <a:pPr algn="ctr"/>
            <a:r>
              <a:rPr lang="en-US" sz="2400" b="1" dirty="0">
                <a:solidFill>
                  <a:srgbClr val="FFFF00"/>
                </a:solidFill>
              </a:rPr>
              <a:t>La Biblia palabra de Dios</a:t>
            </a:r>
            <a:endParaRPr lang="ru-RU" sz="2400" b="1" dirty="0">
              <a:solidFill>
                <a:srgbClr val="FFFF00"/>
              </a:solidFill>
            </a:endParaRPr>
          </a:p>
        </p:txBody>
      </p:sp>
      <p:pic>
        <p:nvPicPr>
          <p:cNvPr id="1028" name="Picture 4" descr="El aborto, un drama que aumenta en España desde su despenalización en los 80">
            <a:extLst>
              <a:ext uri="{FF2B5EF4-FFF2-40B4-BE49-F238E27FC236}">
                <a16:creationId xmlns:a16="http://schemas.microsoft.com/office/drawing/2014/main" id="{D288205B-A9BF-DD9E-6E2D-77618706E5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2427" y="503255"/>
            <a:ext cx="2804936" cy="363209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64E1C55-9686-78DD-24F3-23C55FD5056D}"/>
              </a:ext>
            </a:extLst>
          </p:cNvPr>
          <p:cNvSpPr txBox="1"/>
          <p:nvPr/>
        </p:nvSpPr>
        <p:spPr>
          <a:xfrm>
            <a:off x="3487818" y="621302"/>
            <a:ext cx="2231953" cy="461665"/>
          </a:xfrm>
          <a:prstGeom prst="rect">
            <a:avLst/>
          </a:prstGeom>
          <a:noFill/>
        </p:spPr>
        <p:txBody>
          <a:bodyPr wrap="square">
            <a:spAutoFit/>
          </a:bodyPr>
          <a:lstStyle/>
          <a:p>
            <a:pPr algn="ctr"/>
            <a:r>
              <a:rPr lang="es-NI" sz="2400" b="1" dirty="0">
                <a:solidFill>
                  <a:srgbClr val="FFFF00"/>
                </a:solidFill>
              </a:rPr>
              <a:t>ENERO 13 /17</a:t>
            </a:r>
          </a:p>
        </p:txBody>
      </p:sp>
      <p:sp>
        <p:nvSpPr>
          <p:cNvPr id="27" name="TextBox 26">
            <a:extLst>
              <a:ext uri="{FF2B5EF4-FFF2-40B4-BE49-F238E27FC236}">
                <a16:creationId xmlns:a16="http://schemas.microsoft.com/office/drawing/2014/main" id="{7370112C-334B-E44F-3AFE-E60DD05B2589}"/>
              </a:ext>
            </a:extLst>
          </p:cNvPr>
          <p:cNvSpPr txBox="1"/>
          <p:nvPr/>
        </p:nvSpPr>
        <p:spPr>
          <a:xfrm>
            <a:off x="3302295" y="2875969"/>
            <a:ext cx="2548743" cy="830997"/>
          </a:xfrm>
          <a:prstGeom prst="rect">
            <a:avLst/>
          </a:prstGeom>
          <a:noFill/>
        </p:spPr>
        <p:txBody>
          <a:bodyPr wrap="square">
            <a:spAutoFit/>
          </a:bodyPr>
          <a:lstStyle/>
          <a:p>
            <a:pPr algn="ctr"/>
            <a:r>
              <a:rPr lang="es-NI" sz="2400" b="1" noProof="0" dirty="0">
                <a:solidFill>
                  <a:srgbClr val="FFFF00"/>
                </a:solidFill>
              </a:rPr>
              <a:t>La vida humana es digna de respeto</a:t>
            </a:r>
          </a:p>
        </p:txBody>
      </p:sp>
    </p:spTree>
    <p:extLst>
      <p:ext uri="{BB962C8B-B14F-4D97-AF65-F5344CB8AC3E}">
        <p14:creationId xmlns:p14="http://schemas.microsoft.com/office/powerpoint/2010/main" val="295562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Wallpaper abstraction, background, rainbow, colors, abstract, pastel,  waves, rainbow, background, creative images for desktop, section абстракции  - download">
            <a:extLst>
              <a:ext uri="{FF2B5EF4-FFF2-40B4-BE49-F238E27FC236}">
                <a16:creationId xmlns:a16="http://schemas.microsoft.com/office/drawing/2014/main" id="{11AD235D-FDF9-409C-8177-F1920F5681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18338" y="468629"/>
            <a:ext cx="2816645" cy="3665342"/>
          </a:xfrm>
          <a:prstGeom prst="rect">
            <a:avLst/>
          </a:prstGeom>
          <a:noFill/>
          <a:ln>
            <a:noFill/>
          </a:ln>
        </p:spPr>
      </p:pic>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5" name="Picture 14" descr="A drawing of a person&#10;&#10;Description automatically generated">
            <a:extLst>
              <a:ext uri="{FF2B5EF4-FFF2-40B4-BE49-F238E27FC236}">
                <a16:creationId xmlns:a16="http://schemas.microsoft.com/office/drawing/2014/main" id="{0CEF7581-0E7D-4AD0-986C-D3C3F631624D}"/>
              </a:ext>
            </a:extLst>
          </p:cNvPr>
          <p:cNvPicPr>
            <a:picLocks noChangeAspect="1"/>
          </p:cNvPicPr>
          <p:nvPr/>
        </p:nvPicPr>
        <p:blipFill>
          <a:blip r:embed="rId4"/>
          <a:stretch>
            <a:fillRect/>
          </a:stretch>
        </p:blipFill>
        <p:spPr>
          <a:xfrm>
            <a:off x="645257" y="4911244"/>
            <a:ext cx="1057490" cy="1274038"/>
          </a:xfrm>
          <a:prstGeom prst="rect">
            <a:avLst/>
          </a:prstGeom>
        </p:spPr>
      </p:pic>
      <p:pic>
        <p:nvPicPr>
          <p:cNvPr id="2050" name="Picture 2" descr="Decorative flowers on pink background composition. Flat lay photo. | Stock  Images Page | Everypixel">
            <a:extLst>
              <a:ext uri="{FF2B5EF4-FFF2-40B4-BE49-F238E27FC236}">
                <a16:creationId xmlns:a16="http://schemas.microsoft.com/office/drawing/2014/main" id="{485D0996-D6B9-4428-A907-72CB63DE6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2973" y="442762"/>
            <a:ext cx="2821533" cy="364411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8228C6DA-8625-49B9-8E68-0B35FBD26397}"/>
              </a:ext>
            </a:extLst>
          </p:cNvPr>
          <p:cNvSpPr txBox="1"/>
          <p:nvPr/>
        </p:nvSpPr>
        <p:spPr>
          <a:xfrm>
            <a:off x="9982200" y="1043774"/>
            <a:ext cx="1264290" cy="461665"/>
          </a:xfrm>
          <a:prstGeom prst="rect">
            <a:avLst/>
          </a:prstGeom>
          <a:noFill/>
        </p:spPr>
        <p:txBody>
          <a:bodyPr wrap="square" rtlCol="0">
            <a:spAutoFit/>
          </a:bodyPr>
          <a:lstStyle/>
          <a:p>
            <a:r>
              <a:rPr lang="en-US" sz="2400" b="1" dirty="0">
                <a:solidFill>
                  <a:srgbClr val="002060"/>
                </a:solidFill>
              </a:rPr>
              <a:t>28  /  2</a:t>
            </a:r>
          </a:p>
        </p:txBody>
      </p:sp>
      <p:sp>
        <p:nvSpPr>
          <p:cNvPr id="17" name="TextBox 16">
            <a:extLst>
              <a:ext uri="{FF2B5EF4-FFF2-40B4-BE49-F238E27FC236}">
                <a16:creationId xmlns:a16="http://schemas.microsoft.com/office/drawing/2014/main" id="{6859BB2B-BF9E-4C5D-A116-273CC55E064A}"/>
              </a:ext>
            </a:extLst>
          </p:cNvPr>
          <p:cNvSpPr txBox="1"/>
          <p:nvPr/>
        </p:nvSpPr>
        <p:spPr>
          <a:xfrm>
            <a:off x="9708280" y="572149"/>
            <a:ext cx="1957647" cy="461665"/>
          </a:xfrm>
          <a:prstGeom prst="rect">
            <a:avLst/>
          </a:prstGeom>
          <a:noFill/>
        </p:spPr>
        <p:txBody>
          <a:bodyPr wrap="square" rtlCol="0">
            <a:spAutoFit/>
          </a:bodyPr>
          <a:lstStyle/>
          <a:p>
            <a:pPr algn="ctr"/>
            <a:r>
              <a:rPr lang="es-NI" sz="2400" b="1" dirty="0">
                <a:solidFill>
                  <a:srgbClr val="002060"/>
                </a:solidFill>
              </a:rPr>
              <a:t>ABRIL /MAYO</a:t>
            </a:r>
          </a:p>
        </p:txBody>
      </p:sp>
      <p:sp>
        <p:nvSpPr>
          <p:cNvPr id="5" name="TextBox 4">
            <a:extLst>
              <a:ext uri="{FF2B5EF4-FFF2-40B4-BE49-F238E27FC236}">
                <a16:creationId xmlns:a16="http://schemas.microsoft.com/office/drawing/2014/main" id="{307F66AC-24F0-0A11-C177-B933124F47EE}"/>
              </a:ext>
            </a:extLst>
          </p:cNvPr>
          <p:cNvSpPr txBox="1"/>
          <p:nvPr/>
        </p:nvSpPr>
        <p:spPr>
          <a:xfrm>
            <a:off x="6592994" y="605262"/>
            <a:ext cx="2260050" cy="830997"/>
          </a:xfrm>
          <a:prstGeom prst="rect">
            <a:avLst/>
          </a:prstGeom>
          <a:noFill/>
        </p:spPr>
        <p:txBody>
          <a:bodyPr wrap="square" rtlCol="0">
            <a:spAutoFit/>
          </a:bodyPr>
          <a:lstStyle/>
          <a:p>
            <a:pPr algn="ctr"/>
            <a:r>
              <a:rPr lang="en-US" sz="2400" b="1" dirty="0">
                <a:solidFill>
                  <a:srgbClr val="002060"/>
                </a:solidFill>
              </a:rPr>
              <a:t>ABRIL</a:t>
            </a:r>
          </a:p>
          <a:p>
            <a:pPr algn="ctr"/>
            <a:r>
              <a:rPr lang="en-US" sz="2400" b="1" dirty="0">
                <a:solidFill>
                  <a:srgbClr val="002060"/>
                </a:solidFill>
              </a:rPr>
              <a:t>7  / 11</a:t>
            </a:r>
          </a:p>
        </p:txBody>
      </p:sp>
      <p:sp>
        <p:nvSpPr>
          <p:cNvPr id="32" name="TextBox 31">
            <a:extLst>
              <a:ext uri="{FF2B5EF4-FFF2-40B4-BE49-F238E27FC236}">
                <a16:creationId xmlns:a16="http://schemas.microsoft.com/office/drawing/2014/main" id="{99AC11B2-4959-4D50-9935-FEA68D1D11EA}"/>
              </a:ext>
            </a:extLst>
          </p:cNvPr>
          <p:cNvSpPr txBox="1"/>
          <p:nvPr/>
        </p:nvSpPr>
        <p:spPr>
          <a:xfrm>
            <a:off x="6439049" y="2264821"/>
            <a:ext cx="2370732" cy="830997"/>
          </a:xfrm>
          <a:prstGeom prst="rect">
            <a:avLst/>
          </a:prstGeom>
          <a:noFill/>
        </p:spPr>
        <p:txBody>
          <a:bodyPr wrap="square" rtlCol="0">
            <a:spAutoFit/>
          </a:bodyPr>
          <a:lstStyle/>
          <a:p>
            <a:pPr algn="ctr"/>
            <a:r>
              <a:rPr lang="en-US" sz="2400" b="1" dirty="0">
                <a:solidFill>
                  <a:srgbClr val="002060"/>
                </a:solidFill>
              </a:rPr>
              <a:t>La moral Cristiana</a:t>
            </a:r>
          </a:p>
        </p:txBody>
      </p:sp>
      <p:sp>
        <p:nvSpPr>
          <p:cNvPr id="9" name="TextBox 8">
            <a:extLst>
              <a:ext uri="{FF2B5EF4-FFF2-40B4-BE49-F238E27FC236}">
                <a16:creationId xmlns:a16="http://schemas.microsoft.com/office/drawing/2014/main" id="{DA974789-C924-EB5F-C61B-F797726DD009}"/>
              </a:ext>
            </a:extLst>
          </p:cNvPr>
          <p:cNvSpPr txBox="1"/>
          <p:nvPr/>
        </p:nvSpPr>
        <p:spPr>
          <a:xfrm>
            <a:off x="9597376" y="1995894"/>
            <a:ext cx="2033938" cy="1200329"/>
          </a:xfrm>
          <a:prstGeom prst="rect">
            <a:avLst/>
          </a:prstGeom>
          <a:noFill/>
        </p:spPr>
        <p:txBody>
          <a:bodyPr wrap="square" rtlCol="0">
            <a:spAutoFit/>
          </a:bodyPr>
          <a:lstStyle/>
          <a:p>
            <a:pPr algn="ctr"/>
            <a:r>
              <a:rPr lang="es-NI" sz="2400" b="1" noProof="0" dirty="0">
                <a:solidFill>
                  <a:srgbClr val="002060"/>
                </a:solidFill>
              </a:rPr>
              <a:t>La familia centro de vocaciones</a:t>
            </a:r>
          </a:p>
        </p:txBody>
      </p:sp>
      <p:sp>
        <p:nvSpPr>
          <p:cNvPr id="7" name="Title 1">
            <a:extLst>
              <a:ext uri="{FF2B5EF4-FFF2-40B4-BE49-F238E27FC236}">
                <a16:creationId xmlns:a16="http://schemas.microsoft.com/office/drawing/2014/main" id="{CB52FE4A-5883-CE50-47D0-639DC905CE31}"/>
              </a:ext>
            </a:extLst>
          </p:cNvPr>
          <p:cNvSpPr txBox="1">
            <a:spLocks/>
          </p:cNvSpPr>
          <p:nvPr/>
        </p:nvSpPr>
        <p:spPr>
          <a:xfrm>
            <a:off x="526073" y="4777145"/>
            <a:ext cx="11139854" cy="657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NI" sz="3600" dirty="0">
                <a:solidFill>
                  <a:srgbClr val="00B0F0"/>
                </a:solidFill>
                <a:latin typeface="Franklin Gothic Book" panose="020B0503020102020204" pitchFamily="34" charset="0"/>
                <a:cs typeface="Segoe UI" panose="020B0502040204020203" pitchFamily="34" charset="0"/>
              </a:rPr>
              <a:t>Temas del Curso 2025-2026</a:t>
            </a:r>
          </a:p>
        </p:txBody>
      </p:sp>
      <p:sp>
        <p:nvSpPr>
          <p:cNvPr id="14" name="TextBox 13">
            <a:extLst>
              <a:ext uri="{FF2B5EF4-FFF2-40B4-BE49-F238E27FC236}">
                <a16:creationId xmlns:a16="http://schemas.microsoft.com/office/drawing/2014/main" id="{D75D9DEE-37DA-DE17-DDAB-CAC186817B78}"/>
              </a:ext>
            </a:extLst>
          </p:cNvPr>
          <p:cNvSpPr txBox="1"/>
          <p:nvPr/>
        </p:nvSpPr>
        <p:spPr>
          <a:xfrm>
            <a:off x="1788153" y="5843080"/>
            <a:ext cx="8660921" cy="369332"/>
          </a:xfrm>
          <a:prstGeom prst="rect">
            <a:avLst/>
          </a:prstGeom>
          <a:noFill/>
        </p:spPr>
        <p:txBody>
          <a:bodyPr wrap="square">
            <a:spAutoFit/>
          </a:bodyPr>
          <a:lstStyle/>
          <a:p>
            <a:pPr algn="ctr"/>
            <a:r>
              <a:rPr lang="es-NI" sz="1800" noProof="0" dirty="0">
                <a:solidFill>
                  <a:srgbClr val="00B0F0"/>
                </a:solidFill>
                <a:latin typeface="Franklin Gothic Book" panose="020B0503020102020204" pitchFamily="34" charset="0"/>
                <a:cs typeface="Segoe UI" panose="020B0502040204020203" pitchFamily="34" charset="0"/>
              </a:rPr>
              <a:t>Horarios: Martes: 6:45 pm a 8:45 pm </a:t>
            </a:r>
            <a:r>
              <a:rPr lang="es-NI" noProof="0" dirty="0">
                <a:solidFill>
                  <a:srgbClr val="00B0F0"/>
                </a:solidFill>
                <a:latin typeface="Franklin Gothic Book" panose="020B0503020102020204" pitchFamily="34" charset="0"/>
                <a:cs typeface="Segoe UI" panose="020B0502040204020203" pitchFamily="34" charset="0"/>
              </a:rPr>
              <a:t>o </a:t>
            </a:r>
            <a:r>
              <a:rPr lang="es-NI" sz="1800" noProof="0" dirty="0">
                <a:solidFill>
                  <a:srgbClr val="00B0F0"/>
                </a:solidFill>
                <a:latin typeface="Franklin Gothic Book" panose="020B0503020102020204" pitchFamily="34" charset="0"/>
                <a:cs typeface="Segoe UI" panose="020B0502040204020203" pitchFamily="34" charset="0"/>
              </a:rPr>
              <a:t>Sábados  9 am a 11 am en el Salón Parroquial</a:t>
            </a:r>
          </a:p>
        </p:txBody>
      </p:sp>
      <p:pic>
        <p:nvPicPr>
          <p:cNvPr id="25" name="Picture 24" descr="A person holding a trophy&#10;&#10;Description automatically generated with medium confidence">
            <a:extLst>
              <a:ext uri="{FF2B5EF4-FFF2-40B4-BE49-F238E27FC236}">
                <a16:creationId xmlns:a16="http://schemas.microsoft.com/office/drawing/2014/main" id="{13074C32-9696-91D1-94D9-3A35788999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6320" y="493195"/>
            <a:ext cx="2710836" cy="3640776"/>
          </a:xfrm>
          <a:prstGeom prst="rect">
            <a:avLst/>
          </a:prstGeom>
        </p:spPr>
      </p:pic>
      <p:sp>
        <p:nvSpPr>
          <p:cNvPr id="26" name="TextBox 25">
            <a:extLst>
              <a:ext uri="{FF2B5EF4-FFF2-40B4-BE49-F238E27FC236}">
                <a16:creationId xmlns:a16="http://schemas.microsoft.com/office/drawing/2014/main" id="{D3C26C38-C967-4F01-A9BC-B556F1DF21A6}"/>
              </a:ext>
            </a:extLst>
          </p:cNvPr>
          <p:cNvSpPr txBox="1"/>
          <p:nvPr/>
        </p:nvSpPr>
        <p:spPr>
          <a:xfrm>
            <a:off x="3283009" y="513253"/>
            <a:ext cx="1167070" cy="461665"/>
          </a:xfrm>
          <a:prstGeom prst="rect">
            <a:avLst/>
          </a:prstGeom>
          <a:noFill/>
        </p:spPr>
        <p:txBody>
          <a:bodyPr wrap="square">
            <a:spAutoFit/>
          </a:bodyPr>
          <a:lstStyle/>
          <a:p>
            <a:pPr algn="ctr"/>
            <a:r>
              <a:rPr lang="es-NI" sz="2400" b="1" dirty="0">
                <a:solidFill>
                  <a:srgbClr val="FFFF00"/>
                </a:solidFill>
              </a:rPr>
              <a:t>MARZO</a:t>
            </a:r>
          </a:p>
        </p:txBody>
      </p:sp>
      <p:sp>
        <p:nvSpPr>
          <p:cNvPr id="35" name="TextBox 34">
            <a:extLst>
              <a:ext uri="{FF2B5EF4-FFF2-40B4-BE49-F238E27FC236}">
                <a16:creationId xmlns:a16="http://schemas.microsoft.com/office/drawing/2014/main" id="{D0AB1A7B-05BC-4CAE-BC9F-524DFE6776C5}"/>
              </a:ext>
            </a:extLst>
          </p:cNvPr>
          <p:cNvSpPr txBox="1"/>
          <p:nvPr/>
        </p:nvSpPr>
        <p:spPr>
          <a:xfrm>
            <a:off x="3276153" y="922070"/>
            <a:ext cx="1560454" cy="461665"/>
          </a:xfrm>
          <a:prstGeom prst="rect">
            <a:avLst/>
          </a:prstGeom>
          <a:noFill/>
        </p:spPr>
        <p:txBody>
          <a:bodyPr wrap="square" rtlCol="0">
            <a:spAutoFit/>
          </a:bodyPr>
          <a:lstStyle/>
          <a:p>
            <a:r>
              <a:rPr lang="en-US" sz="2400" b="1" dirty="0">
                <a:solidFill>
                  <a:srgbClr val="FFFF00"/>
                </a:solidFill>
              </a:rPr>
              <a:t>24 / 28</a:t>
            </a:r>
          </a:p>
        </p:txBody>
      </p:sp>
      <p:sp>
        <p:nvSpPr>
          <p:cNvPr id="31" name="TextBox 30">
            <a:extLst>
              <a:ext uri="{FF2B5EF4-FFF2-40B4-BE49-F238E27FC236}">
                <a16:creationId xmlns:a16="http://schemas.microsoft.com/office/drawing/2014/main" id="{F5B8364C-71BC-4B1D-94C7-D7DEA9DED3C8}"/>
              </a:ext>
            </a:extLst>
          </p:cNvPr>
          <p:cNvSpPr txBox="1"/>
          <p:nvPr/>
        </p:nvSpPr>
        <p:spPr>
          <a:xfrm>
            <a:off x="3283009" y="1488123"/>
            <a:ext cx="2221347" cy="461665"/>
          </a:xfrm>
          <a:prstGeom prst="rect">
            <a:avLst/>
          </a:prstGeom>
          <a:noFill/>
        </p:spPr>
        <p:txBody>
          <a:bodyPr wrap="square">
            <a:spAutoFit/>
          </a:bodyPr>
          <a:lstStyle/>
          <a:p>
            <a:pPr algn="ctr"/>
            <a:r>
              <a:rPr lang="en-US" sz="2400" b="1" dirty="0">
                <a:solidFill>
                  <a:srgbClr val="FFFF00"/>
                </a:solidFill>
              </a:rPr>
              <a:t>La Santa Misa</a:t>
            </a:r>
            <a:endParaRPr lang="ru-RU" sz="2400" b="1" dirty="0">
              <a:solidFill>
                <a:srgbClr val="FFFF00"/>
              </a:solidFill>
            </a:endParaRPr>
          </a:p>
        </p:txBody>
      </p:sp>
      <p:pic>
        <p:nvPicPr>
          <p:cNvPr id="27" name="Picture 4" descr="RCIA and RCIC - Saint Vital Parish">
            <a:extLst>
              <a:ext uri="{FF2B5EF4-FFF2-40B4-BE49-F238E27FC236}">
                <a16:creationId xmlns:a16="http://schemas.microsoft.com/office/drawing/2014/main" id="{246D9037-3175-861F-19D9-6FC25B0662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453" y="458020"/>
            <a:ext cx="2821467" cy="366534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2BE4E631-9429-4586-AC82-778A493B3FFF}"/>
              </a:ext>
            </a:extLst>
          </p:cNvPr>
          <p:cNvSpPr txBox="1"/>
          <p:nvPr/>
        </p:nvSpPr>
        <p:spPr>
          <a:xfrm>
            <a:off x="892221" y="672718"/>
            <a:ext cx="2163617" cy="461665"/>
          </a:xfrm>
          <a:prstGeom prst="rect">
            <a:avLst/>
          </a:prstGeom>
          <a:noFill/>
        </p:spPr>
        <p:txBody>
          <a:bodyPr wrap="square">
            <a:spAutoFit/>
          </a:bodyPr>
          <a:lstStyle/>
          <a:p>
            <a:pPr algn="ctr"/>
            <a:r>
              <a:rPr lang="es-NI" sz="2400" b="1" noProof="0" dirty="0">
                <a:solidFill>
                  <a:srgbClr val="002060"/>
                </a:solidFill>
              </a:rPr>
              <a:t>FEBRERO</a:t>
            </a:r>
          </a:p>
        </p:txBody>
      </p:sp>
      <p:sp>
        <p:nvSpPr>
          <p:cNvPr id="36" name="TextBox 35">
            <a:extLst>
              <a:ext uri="{FF2B5EF4-FFF2-40B4-BE49-F238E27FC236}">
                <a16:creationId xmlns:a16="http://schemas.microsoft.com/office/drawing/2014/main" id="{F198FBFA-8646-4080-8FA9-DB79E5380EA1}"/>
              </a:ext>
            </a:extLst>
          </p:cNvPr>
          <p:cNvSpPr txBox="1"/>
          <p:nvPr/>
        </p:nvSpPr>
        <p:spPr>
          <a:xfrm>
            <a:off x="1364491" y="1205426"/>
            <a:ext cx="1162283" cy="461665"/>
          </a:xfrm>
          <a:prstGeom prst="rect">
            <a:avLst/>
          </a:prstGeom>
          <a:noFill/>
        </p:spPr>
        <p:txBody>
          <a:bodyPr wrap="square" rtlCol="0">
            <a:spAutoFit/>
          </a:bodyPr>
          <a:lstStyle/>
          <a:p>
            <a:r>
              <a:rPr lang="en-US" sz="2400" b="1" dirty="0">
                <a:solidFill>
                  <a:srgbClr val="002060"/>
                </a:solidFill>
              </a:rPr>
              <a:t>24 / 28</a:t>
            </a:r>
          </a:p>
        </p:txBody>
      </p:sp>
      <p:sp>
        <p:nvSpPr>
          <p:cNvPr id="28" name="TextBox 27">
            <a:extLst>
              <a:ext uri="{FF2B5EF4-FFF2-40B4-BE49-F238E27FC236}">
                <a16:creationId xmlns:a16="http://schemas.microsoft.com/office/drawing/2014/main" id="{5A850B83-96D7-8CEF-E50C-D779A9660EA7}"/>
              </a:ext>
            </a:extLst>
          </p:cNvPr>
          <p:cNvSpPr txBox="1"/>
          <p:nvPr/>
        </p:nvSpPr>
        <p:spPr>
          <a:xfrm>
            <a:off x="377213" y="2577961"/>
            <a:ext cx="2526862" cy="1200329"/>
          </a:xfrm>
          <a:prstGeom prst="rect">
            <a:avLst/>
          </a:prstGeom>
          <a:noFill/>
        </p:spPr>
        <p:txBody>
          <a:bodyPr wrap="square" rtlCol="0">
            <a:spAutoFit/>
          </a:bodyPr>
          <a:lstStyle/>
          <a:p>
            <a:pPr algn="ctr"/>
            <a:r>
              <a:rPr lang="es-NI" sz="2400" b="1" noProof="0" dirty="0">
                <a:solidFill>
                  <a:schemeClr val="accent1">
                    <a:lumMod val="50000"/>
                  </a:schemeClr>
                </a:solidFill>
              </a:rPr>
              <a:t>Los cinco mandamientos de la Iglesia</a:t>
            </a:r>
            <a:endParaRPr lang="es-NI" sz="2400" noProof="0" dirty="0">
              <a:solidFill>
                <a:schemeClr val="accent1">
                  <a:lumMod val="50000"/>
                </a:schemeClr>
              </a:solidFill>
            </a:endParaRPr>
          </a:p>
        </p:txBody>
      </p:sp>
    </p:spTree>
    <p:extLst>
      <p:ext uri="{BB962C8B-B14F-4D97-AF65-F5344CB8AC3E}">
        <p14:creationId xmlns:p14="http://schemas.microsoft.com/office/powerpoint/2010/main" val="77888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E8A20-6941-B714-D667-8FE5A522316A}"/>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6F80A408-B187-91B1-A5A8-7FB5896A99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58C9BA-EA65-508B-8A5E-00800CE4AD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7ED825-F78F-F7DE-5B5A-6A5190094D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CA37F42-7EB8-9660-30E4-D3E168D3E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7DB0BDDB-FB3C-F73B-C694-E3412182F9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5" name="Picture 14" descr="A drawing of a person&#10;&#10;Description automatically generated">
            <a:extLst>
              <a:ext uri="{FF2B5EF4-FFF2-40B4-BE49-F238E27FC236}">
                <a16:creationId xmlns:a16="http://schemas.microsoft.com/office/drawing/2014/main" id="{D52597C0-E4BD-AAEE-D7FE-2C30C80D064B}"/>
              </a:ext>
            </a:extLst>
          </p:cNvPr>
          <p:cNvPicPr>
            <a:picLocks noChangeAspect="1"/>
          </p:cNvPicPr>
          <p:nvPr/>
        </p:nvPicPr>
        <p:blipFill>
          <a:blip r:embed="rId3"/>
          <a:stretch>
            <a:fillRect/>
          </a:stretch>
        </p:blipFill>
        <p:spPr>
          <a:xfrm>
            <a:off x="645257" y="4911244"/>
            <a:ext cx="1057490" cy="1274038"/>
          </a:xfrm>
          <a:prstGeom prst="rect">
            <a:avLst/>
          </a:prstGeom>
        </p:spPr>
      </p:pic>
      <p:pic>
        <p:nvPicPr>
          <p:cNvPr id="2050" name="Picture 2" descr="Decorative flowers on pink background composition. Flat lay photo. | Stock  Images Page | Everypixel">
            <a:extLst>
              <a:ext uri="{FF2B5EF4-FFF2-40B4-BE49-F238E27FC236}">
                <a16:creationId xmlns:a16="http://schemas.microsoft.com/office/drawing/2014/main" id="{6E3A8268-1E13-847B-C955-C3559D58B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166" y="471871"/>
            <a:ext cx="2821533" cy="3644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CDF777-8D57-53BF-497F-52195C1E6473}"/>
              </a:ext>
            </a:extLst>
          </p:cNvPr>
          <p:cNvSpPr txBox="1"/>
          <p:nvPr/>
        </p:nvSpPr>
        <p:spPr>
          <a:xfrm>
            <a:off x="9196333" y="1009234"/>
            <a:ext cx="2751883" cy="3093667"/>
          </a:xfrm>
          <a:prstGeom prst="rect">
            <a:avLst/>
          </a:prstGeom>
          <a:noFill/>
        </p:spPr>
        <p:txBody>
          <a:bodyPr wrap="square" rtlCol="0">
            <a:spAutoFit/>
          </a:bodyPr>
          <a:lstStyle/>
          <a:p>
            <a:pPr marL="0" marR="0">
              <a:lnSpc>
                <a:spcPct val="105000"/>
              </a:lnSpc>
              <a:spcBef>
                <a:spcPts val="0"/>
              </a:spcBef>
              <a:spcAft>
                <a:spcPts val="0"/>
              </a:spcAft>
            </a:pPr>
            <a:r>
              <a:rPr lang="es-MX" sz="1200" kern="100" dirty="0">
                <a:solidFill>
                  <a:srgbClr val="002060"/>
                </a:solidFill>
                <a:effectLst/>
                <a:latin typeface="Impact" panose="020B0806030902050204" pitchFamily="34" charset="0"/>
                <a:ea typeface="Impact" panose="020B0806030902050204" pitchFamily="34" charset="0"/>
                <a:cs typeface="Times New Roman" panose="02020603050405020304" pitchFamily="18" charset="0"/>
              </a:rPr>
              <a:t> </a:t>
            </a:r>
            <a:endParaRPr lang="en-US" sz="1200" kern="100" dirty="0">
              <a:solidFill>
                <a:srgbClr val="002060"/>
              </a:solidFill>
              <a:effectLst/>
              <a:latin typeface="Impact" panose="020B0806030902050204" pitchFamily="34" charset="0"/>
              <a:ea typeface="Impact" panose="020B0806030902050204" pitchFamily="34" charset="0"/>
              <a:cs typeface="Times New Roman" panose="02020603050405020304" pitchFamily="18" charset="0"/>
            </a:endParaRPr>
          </a:p>
          <a:p>
            <a:pPr algn="ctr">
              <a:lnSpc>
                <a:spcPct val="105000"/>
              </a:lnSpc>
            </a:pPr>
            <a:r>
              <a:rPr lang="en-US" kern="100" dirty="0">
                <a:solidFill>
                  <a:srgbClr val="002060"/>
                </a:solidFill>
                <a:latin typeface="Impact" panose="020B0806030902050204" pitchFamily="34" charset="0"/>
                <a:ea typeface="Impact" panose="020B0806030902050204" pitchFamily="34" charset="0"/>
                <a:cs typeface="Times New Roman" panose="02020603050405020304" pitchFamily="18" charset="0"/>
              </a:rPr>
              <a:t>            FEBRERO  </a:t>
            </a:r>
            <a:r>
              <a:rPr lang="es-NI" dirty="0"/>
              <a:t>21 &amp; 22</a:t>
            </a:r>
          </a:p>
          <a:p>
            <a:pPr algn="ctr"/>
            <a:r>
              <a:rPr lang="es-NI" sz="1500" b="1" dirty="0"/>
              <a:t>8:00 am -6:00 pm</a:t>
            </a:r>
          </a:p>
          <a:p>
            <a:pPr algn="ctr"/>
            <a:r>
              <a:rPr lang="es-NI" sz="1500" b="1" dirty="0"/>
              <a:t>Donación: $30.00 </a:t>
            </a:r>
          </a:p>
          <a:p>
            <a:pPr algn="ctr"/>
            <a:r>
              <a:rPr lang="es-NI" sz="1500" b="1" dirty="0"/>
              <a:t>por persona</a:t>
            </a:r>
            <a:endParaRPr lang="en-US" sz="1500" dirty="0"/>
          </a:p>
          <a:p>
            <a:pPr marR="0" lvl="0">
              <a:lnSpc>
                <a:spcPct val="105000"/>
              </a:lnSpc>
              <a:spcBef>
                <a:spcPts val="0"/>
              </a:spcBef>
              <a:spcAft>
                <a:spcPts val="0"/>
              </a:spcAft>
            </a:pPr>
            <a:r>
              <a:rPr lang="en-US" sz="1300" kern="100" dirty="0">
                <a:solidFill>
                  <a:srgbClr val="002060"/>
                </a:solidFill>
                <a:latin typeface="Impact" panose="020B0806030902050204" pitchFamily="34" charset="0"/>
                <a:ea typeface="Impact" panose="020B0806030902050204" pitchFamily="34" charset="0"/>
                <a:cs typeface="Times New Roman" panose="02020603050405020304" pitchFamily="18" charset="0"/>
              </a:rPr>
              <a:t>             </a:t>
            </a:r>
          </a:p>
          <a:p>
            <a:pPr marR="0" lvl="0">
              <a:lnSpc>
                <a:spcPct val="105000"/>
              </a:lnSpc>
              <a:spcBef>
                <a:spcPts val="0"/>
              </a:spcBef>
              <a:spcAft>
                <a:spcPts val="0"/>
              </a:spcAft>
            </a:pPr>
            <a:r>
              <a:rPr lang="en-US" kern="100" dirty="0">
                <a:solidFill>
                  <a:srgbClr val="002060"/>
                </a:solidFill>
                <a:latin typeface="Impact" panose="020B0806030902050204" pitchFamily="34" charset="0"/>
                <a:cs typeface="Times New Roman" panose="02020603050405020304" pitchFamily="18" charset="0"/>
              </a:rPr>
              <a:t>              MARCH</a:t>
            </a:r>
            <a:r>
              <a:rPr lang="en-US" dirty="0"/>
              <a:t> </a:t>
            </a:r>
            <a:r>
              <a:rPr lang="es-NI" dirty="0"/>
              <a:t>21</a:t>
            </a:r>
            <a:r>
              <a:rPr lang="es-NI" baseline="30000" dirty="0"/>
              <a:t>st</a:t>
            </a:r>
            <a:r>
              <a:rPr lang="es-NI" dirty="0"/>
              <a:t> &amp; 22</a:t>
            </a:r>
            <a:r>
              <a:rPr lang="es-NI" baseline="30000" dirty="0"/>
              <a:t>nd</a:t>
            </a:r>
          </a:p>
          <a:p>
            <a:pPr marR="0" lvl="0" algn="ctr">
              <a:lnSpc>
                <a:spcPct val="105000"/>
              </a:lnSpc>
              <a:spcBef>
                <a:spcPts val="0"/>
              </a:spcBef>
              <a:spcAft>
                <a:spcPts val="0"/>
              </a:spcAft>
            </a:pPr>
            <a:r>
              <a:rPr lang="en-US" sz="1300" kern="100" noProof="0" dirty="0">
                <a:solidFill>
                  <a:srgbClr val="002060"/>
                </a:solidFill>
                <a:latin typeface="Impact" panose="020B0806030902050204" pitchFamily="34" charset="0"/>
                <a:cs typeface="Times New Roman" panose="02020603050405020304" pitchFamily="18" charset="0"/>
              </a:rPr>
              <a:t>  English Retreat</a:t>
            </a:r>
          </a:p>
          <a:p>
            <a:pPr marR="0" lvl="0" algn="ctr">
              <a:lnSpc>
                <a:spcPct val="105000"/>
              </a:lnSpc>
              <a:spcBef>
                <a:spcPts val="0"/>
              </a:spcBef>
              <a:spcAft>
                <a:spcPts val="0"/>
              </a:spcAft>
            </a:pPr>
            <a:endParaRPr lang="en-US" sz="1300" kern="100" dirty="0">
              <a:solidFill>
                <a:srgbClr val="002060"/>
              </a:solidFill>
              <a:latin typeface="Impact" panose="020B0806030902050204" pitchFamily="34" charset="0"/>
              <a:cs typeface="Times New Roman" panose="02020603050405020304" pitchFamily="18" charset="0"/>
            </a:endParaRPr>
          </a:p>
          <a:p>
            <a:pPr marR="0" lvl="0" algn="ctr">
              <a:lnSpc>
                <a:spcPct val="105000"/>
              </a:lnSpc>
              <a:spcBef>
                <a:spcPts val="0"/>
              </a:spcBef>
              <a:spcAft>
                <a:spcPts val="0"/>
              </a:spcAft>
            </a:pPr>
            <a:r>
              <a:rPr lang="en-US" kern="100" dirty="0">
                <a:solidFill>
                  <a:srgbClr val="002060"/>
                </a:solidFill>
                <a:latin typeface="Impact" panose="020B0806030902050204" pitchFamily="34" charset="0"/>
                <a:cs typeface="Times New Roman" panose="02020603050405020304" pitchFamily="18" charset="0"/>
              </a:rPr>
              <a:t>MAY </a:t>
            </a:r>
            <a:r>
              <a:rPr lang="es-NI" dirty="0"/>
              <a:t>23</a:t>
            </a:r>
            <a:r>
              <a:rPr lang="es-NI" baseline="30000" dirty="0"/>
              <a:t>rd</a:t>
            </a:r>
            <a:r>
              <a:rPr lang="es-NI" dirty="0"/>
              <a:t> &amp; 24</a:t>
            </a:r>
            <a:r>
              <a:rPr lang="es-NI" baseline="30000" dirty="0"/>
              <a:t>th</a:t>
            </a:r>
          </a:p>
          <a:p>
            <a:pPr marR="0" lvl="0" algn="ctr">
              <a:lnSpc>
                <a:spcPct val="105000"/>
              </a:lnSpc>
              <a:spcBef>
                <a:spcPts val="0"/>
              </a:spcBef>
              <a:spcAft>
                <a:spcPts val="0"/>
              </a:spcAft>
            </a:pPr>
            <a:r>
              <a:rPr lang="en-US" sz="1100" kern="100" dirty="0">
                <a:solidFill>
                  <a:srgbClr val="002060"/>
                </a:solidFill>
                <a:latin typeface="Impact" panose="020B0806030902050204" pitchFamily="34" charset="0"/>
                <a:cs typeface="Times New Roman" panose="02020603050405020304" pitchFamily="18" charset="0"/>
              </a:rPr>
              <a:t>  </a:t>
            </a:r>
          </a:p>
          <a:p>
            <a:pPr marR="0" lvl="0" algn="ctr">
              <a:lnSpc>
                <a:spcPct val="105000"/>
              </a:lnSpc>
              <a:spcBef>
                <a:spcPts val="0"/>
              </a:spcBef>
              <a:spcAft>
                <a:spcPts val="0"/>
              </a:spcAft>
            </a:pPr>
            <a:endParaRPr lang="en-US" sz="1300" kern="100" noProof="0" dirty="0">
              <a:solidFill>
                <a:srgbClr val="002060"/>
              </a:solidFill>
              <a:latin typeface="Impact" panose="020B0806030902050204" pitchFamily="34" charset="0"/>
              <a:cs typeface="Times New Roman" panose="02020603050405020304" pitchFamily="18" charset="0"/>
            </a:endParaRPr>
          </a:p>
          <a:p>
            <a:pPr marL="228600" marR="0">
              <a:lnSpc>
                <a:spcPct val="105000"/>
              </a:lnSpc>
              <a:spcBef>
                <a:spcPts val="0"/>
              </a:spcBef>
              <a:spcAft>
                <a:spcPts val="0"/>
              </a:spcAft>
            </a:pPr>
            <a:r>
              <a:rPr lang="en-US" sz="1300" kern="100" dirty="0">
                <a:solidFill>
                  <a:srgbClr val="002060"/>
                </a:solidFill>
                <a:effectLst/>
                <a:latin typeface="Impact" panose="020B0806030902050204" pitchFamily="34" charset="0"/>
                <a:ea typeface="Impact" panose="020B0806030902050204" pitchFamily="34" charset="0"/>
                <a:cs typeface="Times New Roman" panose="02020603050405020304" pitchFamily="18" charset="0"/>
              </a:rPr>
              <a:t> </a:t>
            </a:r>
            <a:r>
              <a:rPr lang="es-MX" sz="1300" kern="100" dirty="0">
                <a:solidFill>
                  <a:srgbClr val="002060"/>
                </a:solidFill>
                <a:effectLst/>
                <a:latin typeface="Impact" panose="020B0806030902050204" pitchFamily="34" charset="0"/>
                <a:ea typeface="Impact" panose="020B0806030902050204" pitchFamily="34" charset="0"/>
                <a:cs typeface="Times New Roman" panose="02020603050405020304" pitchFamily="18" charset="0"/>
              </a:rPr>
              <a:t> </a:t>
            </a:r>
            <a:endParaRPr lang="en-US" sz="1300" kern="100" dirty="0">
              <a:solidFill>
                <a:srgbClr val="002060"/>
              </a:solidFill>
              <a:effectLst/>
              <a:latin typeface="Impact" panose="020B0806030902050204" pitchFamily="34" charset="0"/>
              <a:ea typeface="Impact" panose="020B080603090205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A5578BE-0566-4AA2-99E4-2A80FE99D596}"/>
              </a:ext>
            </a:extLst>
          </p:cNvPr>
          <p:cNvSpPr txBox="1"/>
          <p:nvPr/>
        </p:nvSpPr>
        <p:spPr>
          <a:xfrm>
            <a:off x="9185502" y="816434"/>
            <a:ext cx="2773547" cy="646331"/>
          </a:xfrm>
          <a:prstGeom prst="rect">
            <a:avLst/>
          </a:prstGeom>
          <a:noFill/>
        </p:spPr>
        <p:txBody>
          <a:bodyPr wrap="square" rtlCol="0">
            <a:spAutoFit/>
          </a:bodyPr>
          <a:lstStyle/>
          <a:p>
            <a:pPr algn="ctr"/>
            <a:r>
              <a:rPr lang="es-NI" kern="100" cap="all" noProof="0" dirty="0">
                <a:solidFill>
                  <a:srgbClr val="002060"/>
                </a:solidFill>
                <a:latin typeface="Impact" panose="020B0806030902050204" pitchFamily="34" charset="0"/>
                <a:ea typeface="MS Gothic" panose="020B0609070205080204" pitchFamily="49" charset="-128"/>
                <a:cs typeface="Times New Roman" panose="02020603050405020304" pitchFamily="18" charset="0"/>
              </a:rPr>
              <a:t>Retiros generales 2026 </a:t>
            </a:r>
          </a:p>
          <a:p>
            <a:endParaRPr lang="en-US" dirty="0"/>
          </a:p>
        </p:txBody>
      </p:sp>
      <p:sp>
        <p:nvSpPr>
          <p:cNvPr id="27" name="Title 1">
            <a:extLst>
              <a:ext uri="{FF2B5EF4-FFF2-40B4-BE49-F238E27FC236}">
                <a16:creationId xmlns:a16="http://schemas.microsoft.com/office/drawing/2014/main" id="{DD703E94-4E1E-882C-8E7A-9ED0CF748A5A}"/>
              </a:ext>
            </a:extLst>
          </p:cNvPr>
          <p:cNvSpPr txBox="1">
            <a:spLocks/>
          </p:cNvSpPr>
          <p:nvPr/>
        </p:nvSpPr>
        <p:spPr>
          <a:xfrm>
            <a:off x="526073" y="4777145"/>
            <a:ext cx="11139854" cy="657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NI" sz="3600" dirty="0">
                <a:solidFill>
                  <a:srgbClr val="00B0F0"/>
                </a:solidFill>
                <a:latin typeface="Franklin Gothic Book" panose="020B0503020102020204" pitchFamily="34" charset="0"/>
                <a:cs typeface="Segoe UI" panose="020B0502040204020203" pitchFamily="34" charset="0"/>
              </a:rPr>
              <a:t>Temas del Curso 2025-2026</a:t>
            </a:r>
          </a:p>
        </p:txBody>
      </p:sp>
      <p:sp>
        <p:nvSpPr>
          <p:cNvPr id="28" name="TextBox 27">
            <a:extLst>
              <a:ext uri="{FF2B5EF4-FFF2-40B4-BE49-F238E27FC236}">
                <a16:creationId xmlns:a16="http://schemas.microsoft.com/office/drawing/2014/main" id="{3497B235-88F6-0110-F635-69B693FAAE3B}"/>
              </a:ext>
            </a:extLst>
          </p:cNvPr>
          <p:cNvSpPr txBox="1"/>
          <p:nvPr/>
        </p:nvSpPr>
        <p:spPr>
          <a:xfrm>
            <a:off x="1788153" y="5843080"/>
            <a:ext cx="8660921" cy="369332"/>
          </a:xfrm>
          <a:prstGeom prst="rect">
            <a:avLst/>
          </a:prstGeom>
          <a:noFill/>
        </p:spPr>
        <p:txBody>
          <a:bodyPr wrap="square">
            <a:spAutoFit/>
          </a:bodyPr>
          <a:lstStyle/>
          <a:p>
            <a:pPr algn="ctr"/>
            <a:r>
              <a:rPr lang="es-NI" sz="1800" noProof="0" dirty="0">
                <a:solidFill>
                  <a:srgbClr val="00B0F0"/>
                </a:solidFill>
                <a:latin typeface="Franklin Gothic Book" panose="020B0503020102020204" pitchFamily="34" charset="0"/>
                <a:cs typeface="Segoe UI" panose="020B0502040204020203" pitchFamily="34" charset="0"/>
              </a:rPr>
              <a:t>Horarios: Martes: 6:45 pm a 8:45 pm </a:t>
            </a:r>
            <a:r>
              <a:rPr lang="es-NI" noProof="0" dirty="0">
                <a:solidFill>
                  <a:srgbClr val="00B0F0"/>
                </a:solidFill>
                <a:latin typeface="Franklin Gothic Book" panose="020B0503020102020204" pitchFamily="34" charset="0"/>
                <a:cs typeface="Segoe UI" panose="020B0502040204020203" pitchFamily="34" charset="0"/>
              </a:rPr>
              <a:t>o </a:t>
            </a:r>
            <a:r>
              <a:rPr lang="es-NI" sz="1800" noProof="0" dirty="0">
                <a:solidFill>
                  <a:srgbClr val="00B0F0"/>
                </a:solidFill>
                <a:latin typeface="Franklin Gothic Book" panose="020B0503020102020204" pitchFamily="34" charset="0"/>
                <a:cs typeface="Segoe UI" panose="020B0502040204020203" pitchFamily="34" charset="0"/>
              </a:rPr>
              <a:t>Sábados  9 am a 11 am en el Salón Parroquial</a:t>
            </a:r>
          </a:p>
        </p:txBody>
      </p:sp>
      <p:sp>
        <p:nvSpPr>
          <p:cNvPr id="29" name="TextBox 28">
            <a:extLst>
              <a:ext uri="{FF2B5EF4-FFF2-40B4-BE49-F238E27FC236}">
                <a16:creationId xmlns:a16="http://schemas.microsoft.com/office/drawing/2014/main" id="{C443921D-21E7-8A98-AB51-3ADBC38C3730}"/>
              </a:ext>
            </a:extLst>
          </p:cNvPr>
          <p:cNvSpPr txBox="1"/>
          <p:nvPr/>
        </p:nvSpPr>
        <p:spPr>
          <a:xfrm>
            <a:off x="645257" y="683979"/>
            <a:ext cx="1957647" cy="461665"/>
          </a:xfrm>
          <a:prstGeom prst="rect">
            <a:avLst/>
          </a:prstGeom>
          <a:noFill/>
        </p:spPr>
        <p:txBody>
          <a:bodyPr wrap="square" rtlCol="0">
            <a:spAutoFit/>
          </a:bodyPr>
          <a:lstStyle/>
          <a:p>
            <a:pPr algn="ctr"/>
            <a:r>
              <a:rPr lang="es-NI" sz="2400" b="1" dirty="0">
                <a:solidFill>
                  <a:srgbClr val="FFFF00"/>
                </a:solidFill>
              </a:rPr>
              <a:t>MAYO 26 / 30</a:t>
            </a:r>
          </a:p>
        </p:txBody>
      </p:sp>
      <p:pic>
        <p:nvPicPr>
          <p:cNvPr id="30" name="Picture 6" descr="28.900+ Prevencion De Adicciones Fotografías de stock, fotos e imágenes  libres de derechos - iStock">
            <a:extLst>
              <a:ext uri="{FF2B5EF4-FFF2-40B4-BE49-F238E27FC236}">
                <a16:creationId xmlns:a16="http://schemas.microsoft.com/office/drawing/2014/main" id="{909FE662-A470-410E-1FB5-41D8CEBCA0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951" y="1214122"/>
            <a:ext cx="2782870" cy="191523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523E00F-20E5-81F5-BBA4-477CC499FC84}"/>
              </a:ext>
            </a:extLst>
          </p:cNvPr>
          <p:cNvSpPr txBox="1"/>
          <p:nvPr/>
        </p:nvSpPr>
        <p:spPr>
          <a:xfrm>
            <a:off x="723923" y="3204472"/>
            <a:ext cx="1957647" cy="830997"/>
          </a:xfrm>
          <a:prstGeom prst="rect">
            <a:avLst/>
          </a:prstGeom>
          <a:noFill/>
        </p:spPr>
        <p:txBody>
          <a:bodyPr wrap="square" rtlCol="0">
            <a:spAutoFit/>
          </a:bodyPr>
          <a:lstStyle/>
          <a:p>
            <a:pPr algn="ctr"/>
            <a:r>
              <a:rPr lang="es-NI" sz="2400" b="1" dirty="0">
                <a:solidFill>
                  <a:srgbClr val="FF0000"/>
                </a:solidFill>
              </a:rPr>
              <a:t>Las Drogas en las Familias</a:t>
            </a:r>
          </a:p>
        </p:txBody>
      </p:sp>
      <p:pic>
        <p:nvPicPr>
          <p:cNvPr id="33" name="Picture 32" descr="Shape, logo&#10;&#10;Description automatically generated">
            <a:extLst>
              <a:ext uri="{FF2B5EF4-FFF2-40B4-BE49-F238E27FC236}">
                <a16:creationId xmlns:a16="http://schemas.microsoft.com/office/drawing/2014/main" id="{94AA2CCA-296B-517D-1B01-1291E5A22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7141" y="836429"/>
            <a:ext cx="938321" cy="1286125"/>
          </a:xfrm>
          <a:prstGeom prst="rect">
            <a:avLst/>
          </a:prstGeom>
        </p:spPr>
      </p:pic>
      <p:pic>
        <p:nvPicPr>
          <p:cNvPr id="34" name="Picture 33" descr="A logo with a gold chalice and wheat ears&#10;&#10;AI-generated content may be incorrect.">
            <a:extLst>
              <a:ext uri="{FF2B5EF4-FFF2-40B4-BE49-F238E27FC236}">
                <a16:creationId xmlns:a16="http://schemas.microsoft.com/office/drawing/2014/main" id="{16B5E14C-9C9F-BEB9-D206-C0F9AF2457C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04113" y="1706578"/>
            <a:ext cx="1044650" cy="1266504"/>
          </a:xfrm>
          <a:prstGeom prst="rect">
            <a:avLst/>
          </a:prstGeom>
          <a:noFill/>
          <a:ln>
            <a:noFill/>
          </a:ln>
        </p:spPr>
      </p:pic>
      <p:pic>
        <p:nvPicPr>
          <p:cNvPr id="35" name="Picture 34" descr="A logo with a bird and a circle&#10;&#10;AI-generated content may be incorrect.">
            <a:extLst>
              <a:ext uri="{FF2B5EF4-FFF2-40B4-BE49-F238E27FC236}">
                <a16:creationId xmlns:a16="http://schemas.microsoft.com/office/drawing/2014/main" id="{C4A448CF-7E74-C19B-D0D9-8C218273CF1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11881" y="2306549"/>
            <a:ext cx="1068473" cy="1333067"/>
          </a:xfrm>
          <a:prstGeom prst="rect">
            <a:avLst/>
          </a:prstGeom>
          <a:noFill/>
          <a:ln>
            <a:noFill/>
          </a:ln>
        </p:spPr>
      </p:pic>
    </p:spTree>
    <p:extLst>
      <p:ext uri="{BB962C8B-B14F-4D97-AF65-F5344CB8AC3E}">
        <p14:creationId xmlns:p14="http://schemas.microsoft.com/office/powerpoint/2010/main" val="2210063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2.xml><?xml version="1.0" encoding="utf-8"?>
<ds:datastoreItem xmlns:ds="http://schemas.openxmlformats.org/officeDocument/2006/customXml" ds:itemID="{03C7D9E6-B0D9-433E-BD46-EB60F64F4DA8}">
  <ds:schemaRefs>
    <ds:schemaRef ds:uri="http://schemas.openxmlformats.org/package/2006/metadata/core-properties"/>
    <ds:schemaRef ds:uri="http://purl.org/dc/terms/"/>
    <ds:schemaRef ds:uri="http://purl.org/dc/dcmitype/"/>
    <ds:schemaRef ds:uri="16c05727-aa75-4e4a-9b5f-8a80a1165891"/>
    <ds:schemaRef ds:uri="http://purl.org/dc/elements/1.1/"/>
    <ds:schemaRef ds:uri="http://schemas.microsoft.com/office/2006/metadata/properties"/>
    <ds:schemaRef ds:uri="http://schemas.microsoft.com/office/2006/documentManagement/types"/>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1597</TotalTime>
  <Words>1080</Words>
  <Application>Microsoft Office PowerPoint</Application>
  <PresentationFormat>Widescreen</PresentationFormat>
  <Paragraphs>107</Paragraphs>
  <Slides>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Franklin Gothic Book</vt:lpstr>
      <vt:lpstr>Impact</vt:lpstr>
      <vt:lpstr>Segoe UI</vt:lpstr>
      <vt:lpstr>Times New Roman</vt:lpstr>
      <vt:lpstr>Office Theme</vt:lpstr>
      <vt:lpstr>PowerPoint Presentation</vt:lpstr>
      <vt:lpstr>Temas del Curso 2025-2026</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Presentation</dc:title>
  <dc:creator>Alvaro Guardado</dc:creator>
  <cp:lastModifiedBy>CCD USER</cp:lastModifiedBy>
  <cp:revision>83</cp:revision>
  <dcterms:created xsi:type="dcterms:W3CDTF">2021-08-11T23:48:01Z</dcterms:created>
  <dcterms:modified xsi:type="dcterms:W3CDTF">2026-02-18T01:42:43Z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